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vnd.openxmlformats-officedocument.vmlDrawing" Extension="vml"/>
  <Default ContentType="application/x-fontdata" Extension="fntdata"/>
  <Default ContentType="application/xml" Extension="xml"/>
  <Default ContentType="image/png" Extension="png"/>
  <Default ContentType="application/vnd.openxmlformats-officedocument.presentationml.slide" Extension="sldx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themeOverride+xml" PartName="/ppt/theme/themeOverride1.xml"/>
  <Override ContentType="application/vnd.openxmlformats-officedocument.presentationml.slide" PartName="/ppt/embeddings/Microsoft_Office_PowerPoint_Slide1.sldx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drawingml.chartshapes+xml" PartName="/ppt/drawings/drawing2.xml"/>
  <Override ContentType="application/vnd.openxmlformats-officedocument.drawingml.chartshapes+xml" PartName="/ppt/drawings/drawing1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6858000" cx="12192000"/>
  <p:notesSz cx="6858000" cy="9144000"/>
  <p:embeddedFontLst>
    <p:embeddedFont>
      <p:font typeface="Schoolbell"/>
      <p:regular r:id="rId56"/>
    </p:embeddedFont>
    <p:embeddedFont>
      <p:font typeface="Arial Black"/>
      <p:regular r:id="rId57"/>
    </p:embeddedFont>
    <p:embeddedFont>
      <p:font typeface="Lalezar"/>
      <p:regular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9" roundtripDataSignature="AMtx7mjpV8hNei/Z26Nvp6b0+lWIfAEe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79E0609-071A-4160-B1EF-09345FE54D09}">
  <a:tblStyle styleId="{279E0609-071A-4160-B1EF-09345FE54D09}" styleName="Table_0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fill>
          <a:solidFill>
            <a:srgbClr val="CACACA"/>
          </a:solidFill>
        </a:fill>
      </a:tcStyle>
    </a:band1H>
    <a:band2H>
      <a:tcTxStyle/>
    </a:band2H>
    <a:band1V>
      <a:tcTxStyle/>
      <a:tcStyle>
        <a:fill>
          <a:solidFill>
            <a:srgbClr val="CACACA"/>
          </a:solidFill>
        </a:fill>
      </a:tcStyle>
    </a:band1V>
    <a:band2V>
      <a:tcTxStyle/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fill>
          <a:solidFill>
            <a:schemeClr val="dk1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fill>
          <a:solidFill>
            <a:schemeClr val="dk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dk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dk1"/>
          </a:solidFill>
        </a:fill>
      </a:tcStyle>
    </a:firstRow>
    <a:neCell>
      <a:tcTxStyle/>
    </a:neCell>
    <a:nwCell>
      <a:tcTxStyle/>
    </a:nwCell>
  </a:tblStyle>
  <a:tblStyle styleId="{2CA12626-E335-4AC1-BC06-5B961DA552C3}" styleName="Table_1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AF0EF"/>
          </a:solidFill>
        </a:fill>
      </a:tcStyle>
    </a:wholeTbl>
    <a:band1H>
      <a:tcTxStyle/>
      <a:tcStyle>
        <a:fill>
          <a:solidFill>
            <a:srgbClr val="D1E0DF"/>
          </a:solidFill>
        </a:fill>
      </a:tcStyle>
    </a:band1H>
    <a:band2H>
      <a:tcTxStyle/>
    </a:band2H>
    <a:band1V>
      <a:tcTxStyle/>
      <a:tcStyle>
        <a:fill>
          <a:solidFill>
            <a:srgbClr val="D1E0DF"/>
          </a:solidFill>
        </a:fill>
      </a:tcStyle>
    </a:band1V>
    <a:band2V>
      <a:tcTxStyle/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fill>
          <a:solidFill>
            <a:schemeClr val="accent6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fill>
          <a:solidFill>
            <a:schemeClr val="accent6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6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6"/>
          </a:solidFill>
        </a:fill>
      </a:tcStyle>
    </a:firstRow>
    <a:neCell>
      <a:tcTxStyle/>
    </a:neCell>
    <a:nwCell>
      <a:tcTxStyle/>
    </a:nwCell>
  </a:tblStyle>
  <a:tblStyle styleId="{AA54248A-0C9C-449D-AC92-3FA1C8244C8F}" styleName="Table_2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CF5"/>
          </a:solidFill>
        </a:fill>
      </a:tcStyle>
    </a:wholeTbl>
    <a:band1H>
      <a:tcTxStyle/>
      <a:tcStyle>
        <a:fill>
          <a:solidFill>
            <a:srgbClr val="CBD8EA"/>
          </a:solidFill>
        </a:fill>
      </a:tcStyle>
    </a:band1H>
    <a:band2H>
      <a:tcTxStyle/>
    </a:band2H>
    <a:band1V>
      <a:tcTxStyle/>
      <a:tcStyle>
        <a:fill>
          <a:solidFill>
            <a:srgbClr val="CBD8EA"/>
          </a:solidFill>
        </a:fill>
      </a:tcStyle>
    </a:band1V>
    <a:band2V>
      <a:tcTxStyle/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fill>
          <a:solidFill>
            <a:schemeClr val="accent2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fill>
          <a:solidFill>
            <a:schemeClr val="accent2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2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2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ArialBlack-regular.fntdata"/><Relationship Id="rId12" Type="http://schemas.openxmlformats.org/officeDocument/2006/relationships/slide" Target="slides/slide7.xml"/><Relationship Id="rId56" Type="http://schemas.openxmlformats.org/officeDocument/2006/relationships/font" Target="fonts/Schoolbell-regular.fntdata"/><Relationship Id="rId15" Type="http://schemas.openxmlformats.org/officeDocument/2006/relationships/slide" Target="slides/slide10.xml"/><Relationship Id="rId59" Type="http://customschemas.google.com/relationships/presentationmetadata" Target="metadata"/><Relationship Id="rId14" Type="http://schemas.openxmlformats.org/officeDocument/2006/relationships/slide" Target="slides/slide9.xml"/><Relationship Id="rId58" Type="http://schemas.openxmlformats.org/officeDocument/2006/relationships/font" Target="fonts/Lalezar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C:\Users\Administrator\Desktop\&#1580;&#1583;&#1608;&#1604;%20&#1578;&#1585;&#1705;&#1740;&#1576;%20%20&#1608;&#1591;&#1576;&#1602;&#1575;&#1578;%20&#1587;&#1607;&#1575;&#1605;&#1583;&#1575;&#1585;&#1575;&#1606;%20&#1576;&#1575;%20&#1575;&#1605;&#1590;&#1575;%20&#1605;&#1583;&#1740;&#1585;%20&#1593;&#1575;&#1605;&#1604;%20&#1583;&#1740;&#1585;&#1607;%20(1).xlsx" TargetMode="Externa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themeOverride" Target="../theme/themeOverride1.xml"/><Relationship Id="rId4" Type="http://schemas.openxmlformats.org/officeDocument/2006/relationships/package" Target="../embeddings/Microsoft_Excel_Sheet1.xlsx"/><Relationship Id="rId5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3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99975565946885991"/>
          <c:h val="0.9936583552055993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'افزایش سرمایه'!$A$2</c:f>
              <c:strCache>
                <c:ptCount val="1"/>
                <c:pt idx="0">
                  <c:v>1375~1376</c:v>
                </c:pt>
              </c:strCache>
            </c:strRef>
          </c:tx>
          <c:spPr>
            <a:solidFill>
              <a:srgbClr val="FF99FF">
                <a:alpha val="87843"/>
              </a:srgb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8.3333333333333301E-2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BF89-4FC0-9593-3A635B635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99FF"/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fa-IR" sz="1400" b="0" i="0" u="none" strike="noStrike" kern="1200" baseline="0">
                    <a:solidFill>
                      <a:schemeClr val="tx1"/>
                    </a:solidFill>
                    <a:latin typeface="IPT.Yekan" panose="00000400000000000000" pitchFamily="2" charset="2"/>
                    <a:ea typeface="+mn-ea"/>
                    <a:cs typeface="B Yeka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'افزایش سرمایه'!$B$2</c:f>
              <c:numCache>
                <c:formatCode>#,##0</c:formatCode>
                <c:ptCount val="1"/>
                <c:pt idx="0">
                  <c:v>45000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89-4FC0-9593-3A635B635500}"/>
            </c:ext>
          </c:extLst>
        </c:ser>
        <c:ser>
          <c:idx val="1"/>
          <c:order val="1"/>
          <c:tx>
            <c:strRef>
              <c:f>'افزایش سرمایه'!$A$3</c:f>
              <c:strCache>
                <c:ptCount val="1"/>
                <c:pt idx="0">
                  <c:v>1377~1378</c:v>
                </c:pt>
              </c:strCache>
            </c:strRef>
          </c:tx>
          <c:spPr>
            <a:solidFill>
              <a:srgbClr val="FF66FF">
                <a:alpha val="87843"/>
              </a:srgb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8.888888888888892E-2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BF89-4FC0-9593-3A635B635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66FF"/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fa-IR" sz="1400" b="0" i="0" u="none" strike="noStrike" kern="1200" baseline="0">
                    <a:solidFill>
                      <a:schemeClr val="tx1"/>
                    </a:solidFill>
                    <a:latin typeface="IPT.Yekan" panose="00000400000000000000" pitchFamily="2" charset="2"/>
                    <a:ea typeface="+mn-ea"/>
                    <a:cs typeface="B Yeka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'افزایش سرمایه'!$B$3</c:f>
              <c:numCache>
                <c:formatCode>#,##0</c:formatCode>
                <c:ptCount val="1"/>
                <c:pt idx="0">
                  <c:v>13662240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F89-4FC0-9593-3A635B635500}"/>
            </c:ext>
          </c:extLst>
        </c:ser>
        <c:ser>
          <c:idx val="2"/>
          <c:order val="2"/>
          <c:tx>
            <c:strRef>
              <c:f>'افزایش سرمایه'!$A$4</c:f>
              <c:strCache>
                <c:ptCount val="1"/>
                <c:pt idx="0">
                  <c:v>1379~1380</c:v>
                </c:pt>
              </c:strCache>
            </c:strRef>
          </c:tx>
          <c:spPr>
            <a:solidFill>
              <a:srgbClr val="CC00CC">
                <a:alpha val="87843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8.8888888888888934E-2"/>
                  <c:y val="-4.1666666666666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BF89-4FC0-9593-3A635B635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00CC"/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fa-IR" sz="1400" b="0" i="0" u="none" strike="noStrike" kern="1200" baseline="0">
                    <a:solidFill>
                      <a:schemeClr val="tx1"/>
                    </a:solidFill>
                    <a:latin typeface="IPT.Yekan" panose="00000400000000000000" pitchFamily="2" charset="2"/>
                    <a:ea typeface="+mn-ea"/>
                    <a:cs typeface="B Yeka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'افزایش سرمایه'!$B$4</c:f>
              <c:numCache>
                <c:formatCode>#,##0</c:formatCode>
                <c:ptCount val="1"/>
                <c:pt idx="0">
                  <c:v>24217940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F89-4FC0-9593-3A635B635500}"/>
            </c:ext>
          </c:extLst>
        </c:ser>
        <c:ser>
          <c:idx val="3"/>
          <c:order val="3"/>
          <c:tx>
            <c:strRef>
              <c:f>'افزایش سرمایه'!$A$5</c:f>
              <c:strCache>
                <c:ptCount val="1"/>
                <c:pt idx="0">
                  <c:v>1381~1382~1383</c:v>
                </c:pt>
              </c:strCache>
            </c:strRef>
          </c:tx>
          <c:spPr>
            <a:solidFill>
              <a:srgbClr val="CC0099">
                <a:alpha val="87843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4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9.166666666666666E-2"/>
                  <c:y val="-6.4814814814814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F89-4FC0-9593-3A635B635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0099"/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fa-IR" sz="1400" b="0" i="0" u="none" strike="noStrike" kern="1200" baseline="0">
                    <a:solidFill>
                      <a:schemeClr val="tx1"/>
                    </a:solidFill>
                    <a:latin typeface="IPT.Yekan" panose="00000400000000000000" pitchFamily="2" charset="2"/>
                    <a:ea typeface="+mn-ea"/>
                    <a:cs typeface="B Yeka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'افزایش سرمایه'!$B$5</c:f>
              <c:numCache>
                <c:formatCode>#,##0</c:formatCode>
                <c:ptCount val="1"/>
                <c:pt idx="0">
                  <c:v>32269370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F89-4FC0-9593-3A635B635500}"/>
            </c:ext>
          </c:extLst>
        </c:ser>
        <c:ser>
          <c:idx val="4"/>
          <c:order val="4"/>
          <c:tx>
            <c:strRef>
              <c:f>'افزایش سرمایه'!$A$6</c:f>
              <c:strCache>
                <c:ptCount val="1"/>
                <c:pt idx="0">
                  <c:v>1384~1385~1386</c:v>
                </c:pt>
              </c:strCache>
            </c:strRef>
          </c:tx>
          <c:spPr>
            <a:solidFill>
              <a:srgbClr val="CC3399">
                <a:alpha val="87843"/>
              </a:srgb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5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9.166666666666666E-2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BF89-4FC0-9593-3A635B635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3399"/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fa-IR" sz="1400" b="1" i="0" u="none" strike="noStrike" kern="1200" baseline="0">
                    <a:solidFill>
                      <a:schemeClr val="tx1"/>
                    </a:solidFill>
                    <a:latin typeface="IPT.Yekan" panose="00000400000000000000" pitchFamily="2" charset="2"/>
                    <a:ea typeface="+mn-ea"/>
                    <a:cs typeface="B Yeka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'افزایش سرمایه'!$B$6</c:f>
              <c:numCache>
                <c:formatCode>#,##0</c:formatCode>
                <c:ptCount val="1"/>
                <c:pt idx="0">
                  <c:v>60000000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F89-4FC0-9593-3A635B635500}"/>
            </c:ext>
          </c:extLst>
        </c:ser>
        <c:ser>
          <c:idx val="5"/>
          <c:order val="5"/>
          <c:tx>
            <c:strRef>
              <c:f>'افزایش سرمایه'!$A$7</c:f>
              <c:strCache>
                <c:ptCount val="1"/>
                <c:pt idx="0">
                  <c:v>1387~1397</c:v>
                </c:pt>
              </c:strCache>
            </c:strRef>
          </c:tx>
          <c:spPr>
            <a:solidFill>
              <a:srgbClr val="D60093">
                <a:alpha val="87451"/>
              </a:srgb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6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0.10968252839143898"/>
                  <c:y val="-0.100472540729891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F89-4FC0-9593-3A635B635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D60093"/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fa-IR" sz="1400" b="1" i="0" u="none" strike="noStrike" kern="1200" baseline="0">
                    <a:solidFill>
                      <a:schemeClr val="tx1"/>
                    </a:solidFill>
                    <a:latin typeface="IPT.Yekan" panose="00000400000000000000" pitchFamily="2" charset="2"/>
                    <a:ea typeface="+mn-ea"/>
                    <a:cs typeface="B Yeka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'افزایش سرمایه'!$B$7</c:f>
              <c:numCache>
                <c:formatCode>#,##0</c:formatCode>
                <c:ptCount val="1"/>
                <c:pt idx="0">
                  <c:v>78000000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F89-4FC0-9593-3A635B635500}"/>
            </c:ext>
          </c:extLst>
        </c:ser>
        <c:ser>
          <c:idx val="6"/>
          <c:order val="6"/>
          <c:tx>
            <c:strRef>
              <c:f>'افزایش سرمایه'!$A$8</c:f>
              <c:strCache>
                <c:ptCount val="1"/>
                <c:pt idx="0">
                  <c:v>1398</c:v>
                </c:pt>
              </c:strCache>
            </c:strRef>
          </c:tx>
          <c:spPr>
            <a:solidFill>
              <a:srgbClr val="FF0066">
                <a:alpha val="87843"/>
              </a:srgbClr>
            </a:solidFill>
            <a:ln>
              <a:solidFill>
                <a:schemeClr val="accent1">
                  <a:lumMod val="60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60000"/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0.11051025314253436"/>
                  <c:y val="-9.4841247055012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BF89-4FC0-9593-3A635B635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0066"/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fa-IR" sz="1400" b="1" i="0" u="none" strike="noStrike" kern="1200" baseline="0">
                    <a:solidFill>
                      <a:schemeClr val="lt1"/>
                    </a:solidFill>
                    <a:latin typeface="IPT.Yekan" panose="00000400000000000000" pitchFamily="2" charset="2"/>
                    <a:ea typeface="+mn-ea"/>
                    <a:cs typeface="B Yeka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'افزایش سرمایه'!$B$8</c:f>
              <c:numCache>
                <c:formatCode>#,##0</c:formatCode>
                <c:ptCount val="1"/>
                <c:pt idx="0">
                  <c:v>116997950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F89-4FC0-9593-3A635B635500}"/>
            </c:ext>
          </c:extLst>
        </c:ser>
        <c:ser>
          <c:idx val="7"/>
          <c:order val="7"/>
          <c:tx>
            <c:strRef>
              <c:f>'افزایش سرمایه'!$A$9</c:f>
              <c:strCache>
                <c:ptCount val="1"/>
                <c:pt idx="0">
                  <c:v>1399</c:v>
                </c:pt>
              </c:strCache>
            </c:strRef>
          </c:tx>
          <c:spPr>
            <a:solidFill>
              <a:srgbClr val="FF7C80">
                <a:alpha val="87451"/>
              </a:srgbClr>
            </a:solidFill>
            <a:ln>
              <a:solidFill>
                <a:schemeClr val="accent2">
                  <a:lumMod val="60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60000"/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0.11354165735386669"/>
                  <c:y val="2.5733012540099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F89-4FC0-9593-3A635B635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7C80"/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fa-IR" sz="1400" b="1" i="0" u="none" strike="noStrike" kern="1200" baseline="0">
                    <a:solidFill>
                      <a:schemeClr val="lt1"/>
                    </a:solidFill>
                    <a:latin typeface="IPT.Yekan" panose="00000400000000000000" pitchFamily="2" charset="2"/>
                    <a:ea typeface="+mn-ea"/>
                    <a:cs typeface="B Yeka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'افزایش سرمایه'!$B$9</c:f>
              <c:numCache>
                <c:formatCode>#,##0</c:formatCode>
                <c:ptCount val="1"/>
                <c:pt idx="0">
                  <c:v>200000000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F89-4FC0-9593-3A635B635500}"/>
            </c:ext>
          </c:extLst>
        </c:ser>
        <c:ser>
          <c:idx val="8"/>
          <c:order val="8"/>
          <c:tx>
            <c:strRef>
              <c:f>'افزایش سرمایه'!$A$10</c:f>
              <c:strCache>
                <c:ptCount val="1"/>
                <c:pt idx="0">
                  <c:v>1400</c:v>
                </c:pt>
              </c:strCache>
            </c:strRef>
          </c:tx>
          <c:spPr>
            <a:solidFill>
              <a:srgbClr val="FF0505">
                <a:alpha val="87451"/>
              </a:srgbClr>
            </a:solidFill>
            <a:ln>
              <a:solidFill>
                <a:schemeClr val="accent3">
                  <a:lumMod val="60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60000"/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0.13382044506065904"/>
                  <c:y val="2.1786380869058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solidFill>
                <a:srgbClr val="FF0505"/>
              </a:solidFill>
              <a:ln>
                <a:solidFill>
                  <a:sysClr val="window" lastClr="FFFFFF">
                    <a:alpha val="50000"/>
                  </a:sys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fa-IR" sz="1400" b="0" i="0" u="none" strike="noStrike" kern="1200" baseline="0">
                    <a:solidFill>
                      <a:schemeClr val="tx1"/>
                    </a:solidFill>
                    <a:latin typeface="IPT.Yekan" panose="00000400000000000000" pitchFamily="2" charset="2"/>
                    <a:ea typeface="+mn-ea"/>
                    <a:cs typeface="B Yeka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'افزایش سرمایه'!$B$10</c:f>
              <c:numCache>
                <c:formatCode>#,##0</c:formatCode>
                <c:ptCount val="1"/>
                <c:pt idx="0">
                  <c:v>200000000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279155656"/>
        <c:axId val="279158792"/>
        <c:axId val="279808400"/>
      </c:bar3DChart>
      <c:catAx>
        <c:axId val="279155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9158792"/>
        <c:crosses val="autoZero"/>
        <c:auto val="1"/>
        <c:lblAlgn val="ctr"/>
        <c:lblOffset val="100"/>
        <c:noMultiLvlLbl val="0"/>
      </c:catAx>
      <c:valAx>
        <c:axId val="27915879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79155656"/>
        <c:crosses val="autoZero"/>
        <c:crossBetween val="between"/>
      </c:valAx>
      <c:serAx>
        <c:axId val="27980840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279158792"/>
        <c:crosses val="autoZero"/>
        <c:tickLblSkip val="1"/>
      </c:serAx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>
          <a:softEdge rad="0"/>
        </a:effectLst>
      </c:spPr>
    </c:plotArea>
    <c:plotVisOnly val="1"/>
    <c:dispBlanksAs val="gap"/>
    <c:showDLblsOverMax val="0"/>
  </c:chart>
  <c:spPr>
    <a:noFill/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>
          <a:cs typeface="Zar" pitchFamily="2" charset="-78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4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827288900034179E-2"/>
          <c:y val="2.4709489779856094E-2"/>
          <c:w val="0.98217271109996584"/>
          <c:h val="0.8943786879240821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'نمودار توضیع سود'!$A$2</c:f>
              <c:strCache>
                <c:ptCount val="1"/>
                <c:pt idx="0">
                  <c:v>1375~1376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6087865600155601E-3"/>
                  <c:y val="-6.227758443394605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IPT.Yekan" panose="00000400000000000000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'نمودار توضیع سود'!$B$2</c:f>
              <c:numCache>
                <c:formatCode>0%</c:formatCode>
                <c:ptCount val="1"/>
                <c:pt idx="0">
                  <c:v>0.35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7CE-4011-B098-C59390C9D857}"/>
            </c:ext>
          </c:extLst>
        </c:ser>
        <c:ser>
          <c:idx val="2"/>
          <c:order val="1"/>
          <c:tx>
            <c:strRef>
              <c:f>'نمودار توضیع سود'!$A$3</c:f>
              <c:strCache>
                <c:ptCount val="1"/>
                <c:pt idx="0">
                  <c:v>1377...1380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6.8296418759573076E-3"/>
                  <c:y val="1.17354833974660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fa-IR" sz="1400" b="0" i="0" u="none" strike="noStrike" kern="1200" baseline="0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latin typeface="IPT.Yekan" panose="00000400000000000000" pitchFamily="2" charset="2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2000" b="0" i="0" u="none" strike="noStrike" kern="1200" baseline="0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latin typeface="IPT.Yekan" panose="00000400000000000000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'نمودار توضیع سود'!$B$3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7CE-4011-B098-C59390C9D857}"/>
            </c:ext>
          </c:extLst>
        </c:ser>
        <c:ser>
          <c:idx val="3"/>
          <c:order val="2"/>
          <c:tx>
            <c:strRef>
              <c:f>'نمودار توضیع سود'!$A$4</c:f>
              <c:strCache>
                <c:ptCount val="1"/>
                <c:pt idx="0">
                  <c:v>1381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4.0519316330748095E-3"/>
                  <c:y val="5.76647932719278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1600" b="0" i="0" u="none" strike="noStrike" kern="1200" baseline="0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latin typeface="IPT.Yekan" panose="00000400000000000000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'نمودار توضیع سود'!$B$4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7CE-4011-B098-C59390C9D857}"/>
            </c:ext>
          </c:extLst>
        </c:ser>
        <c:ser>
          <c:idx val="4"/>
          <c:order val="3"/>
          <c:tx>
            <c:strRef>
              <c:f>'نمودار توضیع سود'!$A$5</c:f>
              <c:strCache>
                <c:ptCount val="1"/>
                <c:pt idx="0">
                  <c:v>1382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5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5957793391845567E-3"/>
                  <c:y val="1.1177273552736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2000" b="0" i="0" u="none" strike="noStrike" kern="1200" baseline="0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latin typeface="IPT.Yekan" panose="00000400000000000000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'نمودار توضیع سود'!$B$5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7CE-4011-B098-C59390C9D857}"/>
            </c:ext>
          </c:extLst>
        </c:ser>
        <c:ser>
          <c:idx val="14"/>
          <c:order val="4"/>
          <c:tx>
            <c:strRef>
              <c:f>'نمودار توضیع سود'!$A$6</c:f>
              <c:strCache>
                <c:ptCount val="1"/>
                <c:pt idx="0">
                  <c:v> 1382
افزایش سرمایه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accent3">
                  <a:lumMod val="80000"/>
                  <a:lumOff val="20000"/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3">
                  <a:lumMod val="80000"/>
                  <a:lumOff val="20000"/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4.6315431183292406E-3"/>
                  <c:y val="1.1802337812252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1600" b="0" i="0" u="none" strike="noStrike" kern="1200" baseline="0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latin typeface="IPT.Yekan" panose="00000400000000000000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'نمودار توضیع سود'!$B$6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</c:ser>
        <c:ser>
          <c:idx val="5"/>
          <c:order val="5"/>
          <c:tx>
            <c:strRef>
              <c:f>'نمودار توضیع سود'!$A$7</c:f>
              <c:strCache>
                <c:ptCount val="1"/>
                <c:pt idx="0">
                  <c:v>1383~1386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6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6.9290802557681549E-5"/>
                  <c:y val="1.4389718085230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2000" b="0" i="0" u="none" strike="noStrike" kern="1200" baseline="0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latin typeface="IPT.Yekan" panose="00000400000000000000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'نمودار توضیع سود'!$B$7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7CE-4011-B098-C59390C9D857}"/>
            </c:ext>
          </c:extLst>
        </c:ser>
        <c:ser>
          <c:idx val="6"/>
          <c:order val="6"/>
          <c:tx>
            <c:strRef>
              <c:f>'نمودار توضیع سود'!$A$8</c:f>
              <c:strCache>
                <c:ptCount val="1"/>
                <c:pt idx="0">
                  <c:v>1387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solidFill>
                <a:schemeClr val="accent1">
                  <a:lumMod val="60000"/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60000"/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6.8222265444554632E-3"/>
                  <c:y val="1.1016921032186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1600" b="0" i="0" u="none" strike="noStrike" kern="1200" baseline="0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latin typeface="IPT.Yekan" panose="00000400000000000000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'نمودار توضیع سود'!$B$8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07CE-4011-B098-C59390C9D857}"/>
            </c:ext>
          </c:extLst>
        </c:ser>
        <c:ser>
          <c:idx val="7"/>
          <c:order val="7"/>
          <c:tx>
            <c:strRef>
              <c:f>'نمودار توضیع سود'!$A$9</c:f>
              <c:strCache>
                <c:ptCount val="1"/>
                <c:pt idx="0">
                  <c:v>1388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solidFill>
                <a:schemeClr val="accent2">
                  <a:lumMod val="60000"/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2">
                  <a:lumMod val="60000"/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2096472247209566E-3"/>
                  <c:y val="5.31500770460337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1600" b="0" i="0" u="none" strike="noStrike" kern="1200" baseline="0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latin typeface="IPT.Yekan" panose="00000400000000000000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'نمودار توضیع سود'!$B$9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07CE-4011-B098-C59390C9D857}"/>
            </c:ext>
          </c:extLst>
        </c:ser>
        <c:ser>
          <c:idx val="8"/>
          <c:order val="8"/>
          <c:tx>
            <c:strRef>
              <c:f>'نمودار توضیع سود'!$A$10</c:f>
              <c:strCache>
                <c:ptCount val="1"/>
                <c:pt idx="0">
                  <c:v>1389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solidFill>
                <a:schemeClr val="accent3">
                  <a:lumMod val="60000"/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3">
                  <a:lumMod val="60000"/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4.6315431183292406E-3"/>
                  <c:y val="6.68086464825178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1800" b="0" i="0" u="none" strike="noStrike" kern="1200" baseline="0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latin typeface="IPT.Yekan" panose="00000400000000000000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'نمودار توضیع سود'!$B$10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07CE-4011-B098-C59390C9D857}"/>
            </c:ext>
          </c:extLst>
        </c:ser>
        <c:ser>
          <c:idx val="9"/>
          <c:order val="9"/>
          <c:tx>
            <c:strRef>
              <c:f>'نمودار توضیع سود'!$A$11</c:f>
              <c:strCache>
                <c:ptCount val="1"/>
                <c:pt idx="0">
                  <c:v>1390~1395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solidFill>
                <a:schemeClr val="accent4">
                  <a:lumMod val="60000"/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4">
                  <a:lumMod val="60000"/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0876954122194371E-3"/>
                  <c:y val="9.08500824891941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1800" b="0" i="0" u="none" strike="noStrike" kern="1200" baseline="0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latin typeface="IPT.Yekan" panose="00000400000000000000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'نمودار توضیع سود'!$B$11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07CE-4011-B098-C59390C9D857}"/>
            </c:ext>
          </c:extLst>
        </c:ser>
        <c:ser>
          <c:idx val="10"/>
          <c:order val="10"/>
          <c:tx>
            <c:strRef>
              <c:f>'نمودار توضیع سود'!$A$12</c:f>
              <c:strCache>
                <c:ptCount val="1"/>
                <c:pt idx="0">
                  <c:v>1396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solidFill>
                <a:schemeClr val="accent5">
                  <a:lumMod val="60000"/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5">
                  <a:lumMod val="60000"/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0876954122194939E-3"/>
                  <c:y val="5.513936366693032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fa-IR" sz="1800" b="0" i="0" u="none" strike="noStrike" kern="1200" baseline="0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latin typeface="IPT.Yekan" panose="00000400000000000000" pitchFamily="2" charset="2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2000" b="0" i="0" u="none" strike="noStrike" kern="1200" baseline="0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latin typeface="IPT.Yekan" panose="00000400000000000000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'نمودار توضیع سود'!$B$12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07CE-4011-B098-C59390C9D857}"/>
            </c:ext>
          </c:extLst>
        </c:ser>
        <c:ser>
          <c:idx val="11"/>
          <c:order val="11"/>
          <c:tx>
            <c:strRef>
              <c:f>'نمودار توضیع سود'!$A$13</c:f>
              <c:strCache>
                <c:ptCount val="1"/>
                <c:pt idx="0">
                  <c:v>1397</c:v>
                </c:pt>
              </c:strCache>
            </c:strRef>
          </c:tx>
          <c:spPr>
            <a:solidFill>
              <a:srgbClr val="B65708"/>
            </a:solidFill>
            <a:ln>
              <a:solidFill>
                <a:schemeClr val="accent6">
                  <a:lumMod val="60000"/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6">
                  <a:lumMod val="60000"/>
                  <a:lumMod val="75000"/>
                </a:schemeClr>
              </a:contourClr>
            </a:sp3d>
          </c:spPr>
          <c:invertIfNegative val="1"/>
          <c:dLbls>
            <c:dLbl>
              <c:idx val="0"/>
              <c:layout>
                <c:manualLayout>
                  <c:x val="1.5438477061097469E-3"/>
                  <c:y val="1.933220449081787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800" b="0" i="0" u="none" strike="noStrike" kern="1200" baseline="0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latin typeface="IPT.Yekan" panose="00000400000000000000" pitchFamily="2" charset="2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1800" b="0" i="0" u="none" strike="noStrike" kern="1200" baseline="0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latin typeface="IPT.Yekan" panose="00000400000000000000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'نمودار توضیع سود'!$B$13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07CE-4011-B098-C59390C9D857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solidFill>
                      <a:schemeClr val="accent6">
                        <a:lumMod val="60000"/>
                        <a:lumMod val="75000"/>
                      </a:schemeClr>
                    </a:solidFill>
                  </a:ln>
                  <a:effectLst/>
                  <a:scene3d>
                    <a:camera prst="orthographicFront"/>
                    <a:lightRig rig="threePt" dir="t"/>
                  </a:scene3d>
                  <a:sp3d prstMaterial="translucentPowder">
                    <a:contourClr>
                      <a:schemeClr val="accent6">
                        <a:lumMod val="60000"/>
                        <a:lumMod val="75000"/>
                      </a:schemeClr>
                    </a:contourClr>
                  </a:sp3d>
                </c14:spPr>
              </c14:invertSolidFillFmt>
            </c:ext>
          </c:extLst>
        </c:ser>
        <c:ser>
          <c:idx val="15"/>
          <c:order val="12"/>
          <c:tx>
            <c:strRef>
              <c:f>'نمودار توضیع سود'!$A$14</c:f>
              <c:strCache>
                <c:ptCount val="1"/>
                <c:pt idx="0">
                  <c:v> 1397 
افرایش سرمایه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accent4">
                  <a:lumMod val="80000"/>
                  <a:lumOff val="20000"/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4">
                  <a:lumMod val="80000"/>
                  <a:lumOff val="20000"/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4.162975448432262E-3"/>
                  <c:y val="8.80026401772802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2000" b="0" i="0" u="none" strike="noStrike" kern="1200" baseline="0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latin typeface="IPT.Yekan" panose="00000400000000000000" pitchFamily="2" charset="2"/>
                        <a:ea typeface="+mn-ea"/>
                        <a:cs typeface="+mn-cs"/>
                      </a:defRPr>
                    </a:pPr>
                    <a:fld id="{20EC6FD6-53B3-4CE7-8A2D-7D2FB5BA1A8A}" type="VALUE">
                      <a:rPr lang="en-US" sz="2000" b="0" i="0" u="none" strike="noStrike" kern="1200" baseline="0"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latin typeface="IPT.Yekan" panose="00000400000000000000" pitchFamily="2" charset="2"/>
                        <a:ea typeface="+mn-ea"/>
                        <a:cs typeface="+mn-cs"/>
                      </a:rPr>
                      <a:pPr algn="ctr" rtl="0">
                        <a:defRPr lang="en-US" sz="2000">
                          <a:solidFill>
                            <a:sysClr val="windowText" lastClr="000000">
                              <a:lumMod val="50000"/>
                              <a:lumOff val="50000"/>
                            </a:sysClr>
                          </a:solidFill>
                          <a:latin typeface="IPT.Yekan" panose="00000400000000000000" pitchFamily="2" charset="2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2000" b="0" i="0" u="none" strike="noStrike" kern="1200" baseline="0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latin typeface="IPT.Yekan" panose="00000400000000000000" pitchFamily="2" charset="2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2000" b="0" i="0" u="none" strike="noStrike" kern="1200" baseline="0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latin typeface="IPT.Yekan" panose="00000400000000000000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'نمودار توضیع سود'!$B$14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</c:ser>
        <c:ser>
          <c:idx val="12"/>
          <c:order val="13"/>
          <c:tx>
            <c:strRef>
              <c:f>'نمودار توضیع سود'!$A$15</c:f>
              <c:strCache>
                <c:ptCount val="1"/>
                <c:pt idx="0">
                  <c:v>1398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solidFill>
                <a:schemeClr val="accent1">
                  <a:lumMod val="80000"/>
                  <a:lumOff val="20000"/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80000"/>
                  <a:lumOff val="20000"/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6.5338179683913549E-3"/>
                  <c:y val="3.938852892663030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0" i="0" u="none" strike="noStrike" kern="1200" baseline="0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latin typeface="IPT.Yekan" panose="00000400000000000000" pitchFamily="2" charset="2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1600" b="0" i="0" u="none" strike="noStrike" kern="1200" baseline="0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latin typeface="IPT.Yekan" panose="00000400000000000000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'نمودار توضیع سود'!$B$15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07CE-4011-B098-C59390C9D857}"/>
            </c:ext>
          </c:extLst>
        </c:ser>
        <c:ser>
          <c:idx val="16"/>
          <c:order val="14"/>
          <c:tx>
            <c:strRef>
              <c:f>'نمودار توضیع سود'!$A$15</c:f>
              <c:strCache>
                <c:ptCount val="1"/>
                <c:pt idx="0">
                  <c:v>1398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accent5">
                  <a:lumMod val="80000"/>
                  <a:lumOff val="20000"/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5">
                  <a:lumMod val="80000"/>
                  <a:lumOff val="20000"/>
                  <a:lumMod val="75000"/>
                </a:schemeClr>
              </a:contourClr>
            </a:sp3d>
          </c:spPr>
          <c:invertIfNegative val="0"/>
          <c:dPt>
            <c:idx val="0"/>
            <c:invertIfNegative val="1"/>
            <c:bubble3D val="0"/>
            <c:spPr>
              <a:solidFill>
                <a:srgbClr val="FF0000"/>
              </a:solidFill>
              <a:ln>
                <a:solidFill>
                  <a:schemeClr val="accent5">
                    <a:lumMod val="80000"/>
                    <a:lumOff val="20000"/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accent5">
                    <a:lumMod val="80000"/>
                    <a:lumOff val="20000"/>
                    <a:lumMod val="75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4.6315435370225325E-3"/>
                  <c:y val="5.02339822788396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3200" b="0" i="0" u="none" strike="noStrike" kern="1200" baseline="0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latin typeface="IPT.Yekan" panose="00000400000000000000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'نمودار توضیع سود'!$B$16</c:f>
              <c:numCache>
                <c:formatCode>0%</c:formatCode>
                <c:ptCount val="1"/>
                <c:pt idx="0">
                  <c:v>0.71</c:v>
                </c:pt>
              </c:numCache>
            </c:numRef>
          </c:val>
        </c:ser>
        <c:ser>
          <c:idx val="13"/>
          <c:order val="15"/>
          <c:tx>
            <c:strRef>
              <c:f>'نمودار توضیع سود'!$A$17</c:f>
              <c:strCache>
                <c:ptCount val="1"/>
                <c:pt idx="0">
                  <c:v>1399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solidFill>
                <a:schemeClr val="accent2">
                  <a:lumMod val="80000"/>
                  <a:lumOff val="20000"/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2">
                  <a:lumMod val="80000"/>
                  <a:lumOff val="20000"/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4012306539483729E-3"/>
                  <c:y val="-2.479661301477286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fa-IR" sz="1800" b="0" i="0" u="none" strike="noStrike" kern="1200" baseline="0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latin typeface="IPT.Yekan" panose="00000400000000000000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'نمودار توضیع سود'!$B$17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6230944"/>
        <c:axId val="306225848"/>
        <c:axId val="306506704"/>
      </c:bar3DChart>
      <c:catAx>
        <c:axId val="306230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225848"/>
        <c:crosses val="autoZero"/>
        <c:auto val="1"/>
        <c:lblAlgn val="ctr"/>
        <c:lblOffset val="100"/>
        <c:noMultiLvlLbl val="0"/>
      </c:catAx>
      <c:valAx>
        <c:axId val="3062258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06230944"/>
        <c:crosses val="autoZero"/>
        <c:crossBetween val="between"/>
      </c:valAx>
      <c:serAx>
        <c:axId val="30650670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B Titr" panose="00000700000000000000" pitchFamily="2" charset="-78"/>
              </a:defRPr>
            </a:pPr>
            <a:endParaRPr lang="en-US"/>
          </a:p>
        </c:txPr>
        <c:crossAx val="30622584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3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0.54643</cdr:x>
      <cdr:y>0.74984</cdr:y>
    </cdr:from>
    <cdr:to>
      <cdr:x>0.65952</cdr:x>
      <cdr:y>0.79788</cdr:y>
    </cdr:to>
    <cdr:sp macro="" textlink="">
      <cdr:nvSpPr>
        <cdr:cNvPr id="12" name="Snip Diagonal Corner Rectangle 11"/>
        <cdr:cNvSpPr/>
      </cdr:nvSpPr>
      <cdr:spPr>
        <a:xfrm xmlns:a="http://schemas.openxmlformats.org/drawingml/2006/main">
          <a:off x="6662053" y="5142372"/>
          <a:ext cx="1378861" cy="329512"/>
        </a:xfrm>
        <a:prstGeom xmlns:a="http://schemas.openxmlformats.org/drawingml/2006/main" prst="snip2DiagRect">
          <a:avLst/>
        </a:prstGeom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 anchorCtr="1"/>
        <a:lstStyle xmlns:a="http://schemas.openxmlformats.org/drawingml/2006/main"/>
        <a:p xmlns:a="http://schemas.openxmlformats.org/drawingml/2006/main">
          <a:r>
            <a:rPr lang="fa-IR" sz="1600" dirty="0" smtClean="0">
              <a:cs typeface="B Yekan" panose="00000400000000000000" pitchFamily="2" charset="-78"/>
            </a:rPr>
            <a:t>1386..1384</a:t>
          </a:r>
          <a:endParaRPr lang="en-US" sz="1600" dirty="0">
            <a:cs typeface="B Yekan" panose="00000400000000000000" pitchFamily="2" charset="-78"/>
          </a:endParaRPr>
        </a:p>
      </cdr:txBody>
    </cdr:sp>
  </cdr:relSizeAnchor>
  <cdr:relSizeAnchor xmlns:cdr="http://schemas.openxmlformats.org/drawingml/2006/chartDrawing">
    <cdr:from>
      <cdr:x>0.32381</cdr:x>
      <cdr:y>0.95195</cdr:y>
    </cdr:from>
    <cdr:to>
      <cdr:x>0.4369</cdr:x>
      <cdr:y>1</cdr:y>
    </cdr:to>
    <cdr:sp macro="" textlink="">
      <cdr:nvSpPr>
        <cdr:cNvPr id="13" name="Snip Diagonal Corner Rectangle 12"/>
        <cdr:cNvSpPr/>
      </cdr:nvSpPr>
      <cdr:spPr>
        <a:xfrm xmlns:a="http://schemas.openxmlformats.org/drawingml/2006/main">
          <a:off x="3947881" y="6528487"/>
          <a:ext cx="1378861" cy="329512"/>
        </a:xfrm>
        <a:prstGeom xmlns:a="http://schemas.openxmlformats.org/drawingml/2006/main" prst="snip2DiagRect">
          <a:avLst/>
        </a:prstGeom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 anchorCtr="1"/>
        <a:lstStyle xmlns:a="http://schemas.openxmlformats.org/drawingml/2006/main"/>
        <a:p xmlns:a="http://schemas.openxmlformats.org/drawingml/2006/main">
          <a:r>
            <a:rPr lang="fa-IR" sz="1600" dirty="0" smtClean="0">
              <a:cs typeface="B Yekan" panose="00000400000000000000" pitchFamily="2" charset="-78"/>
            </a:rPr>
            <a:t>1375..1376</a:t>
          </a:r>
          <a:endParaRPr lang="en-US" sz="1600" dirty="0">
            <a:cs typeface="B Yekan" panose="00000400000000000000" pitchFamily="2" charset="-78"/>
          </a:endParaRPr>
        </a:p>
      </cdr:txBody>
    </cdr:sp>
  </cdr:relSizeAnchor>
  <cdr:relSizeAnchor xmlns:cdr="http://schemas.openxmlformats.org/drawingml/2006/chartDrawing">
    <cdr:from>
      <cdr:x>0.38452</cdr:x>
      <cdr:y>0.90327</cdr:y>
    </cdr:from>
    <cdr:to>
      <cdr:x>0.49762</cdr:x>
      <cdr:y>0.95132</cdr:y>
    </cdr:to>
    <cdr:sp macro="" textlink="">
      <cdr:nvSpPr>
        <cdr:cNvPr id="14" name="Snip Diagonal Corner Rectangle 13"/>
        <cdr:cNvSpPr/>
      </cdr:nvSpPr>
      <cdr:spPr>
        <a:xfrm xmlns:a="http://schemas.openxmlformats.org/drawingml/2006/main">
          <a:off x="4688110" y="6194659"/>
          <a:ext cx="1378861" cy="329512"/>
        </a:xfrm>
        <a:prstGeom xmlns:a="http://schemas.openxmlformats.org/drawingml/2006/main" prst="snip2DiagRect">
          <a:avLst/>
        </a:prstGeom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 anchorCtr="1"/>
        <a:lstStyle xmlns:a="http://schemas.openxmlformats.org/drawingml/2006/main"/>
        <a:p xmlns:a="http://schemas.openxmlformats.org/drawingml/2006/main">
          <a:r>
            <a:rPr lang="fa-IR" sz="1600" dirty="0" smtClean="0">
              <a:cs typeface="B Yekan" panose="00000400000000000000" pitchFamily="2" charset="-78"/>
            </a:rPr>
            <a:t>1378..1377</a:t>
          </a:r>
          <a:endParaRPr lang="en-US" sz="1600" dirty="0">
            <a:cs typeface="B Yekan" panose="00000400000000000000" pitchFamily="2" charset="-78"/>
          </a:endParaRPr>
        </a:p>
      </cdr:txBody>
    </cdr:sp>
  </cdr:relSizeAnchor>
  <cdr:relSizeAnchor xmlns:cdr="http://schemas.openxmlformats.org/drawingml/2006/chartDrawing">
    <cdr:from>
      <cdr:x>0.4369</cdr:x>
      <cdr:y>0.8546</cdr:y>
    </cdr:from>
    <cdr:to>
      <cdr:x>0.55</cdr:x>
      <cdr:y>0.90265</cdr:y>
    </cdr:to>
    <cdr:sp macro="" textlink="">
      <cdr:nvSpPr>
        <cdr:cNvPr id="15" name="Snip Diagonal Corner Rectangle 14"/>
        <cdr:cNvSpPr/>
      </cdr:nvSpPr>
      <cdr:spPr>
        <a:xfrm xmlns:a="http://schemas.openxmlformats.org/drawingml/2006/main">
          <a:off x="5326737" y="5860829"/>
          <a:ext cx="1378861" cy="329512"/>
        </a:xfrm>
        <a:prstGeom xmlns:a="http://schemas.openxmlformats.org/drawingml/2006/main" prst="snip2DiagRect">
          <a:avLst/>
        </a:prstGeom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 anchorCtr="1"/>
        <a:lstStyle xmlns:a="http://schemas.openxmlformats.org/drawingml/2006/main"/>
        <a:p xmlns:a="http://schemas.openxmlformats.org/drawingml/2006/main">
          <a:r>
            <a:rPr lang="fa-IR" sz="1600" dirty="0" smtClean="0">
              <a:cs typeface="B Yekan" panose="00000400000000000000" pitchFamily="2" charset="-78"/>
            </a:rPr>
            <a:t>1380..1379</a:t>
          </a:r>
          <a:endParaRPr lang="en-US" sz="1600" dirty="0">
            <a:cs typeface="B Yekan" panose="00000400000000000000" pitchFamily="2" charset="-78"/>
          </a:endParaRPr>
        </a:p>
      </cdr:txBody>
    </cdr:sp>
  </cdr:relSizeAnchor>
  <cdr:relSizeAnchor xmlns:cdr="http://schemas.openxmlformats.org/drawingml/2006/chartDrawing">
    <cdr:from>
      <cdr:x>0.49286</cdr:x>
      <cdr:y>0.8038</cdr:y>
    </cdr:from>
    <cdr:to>
      <cdr:x>0.60595</cdr:x>
      <cdr:y>0.85185</cdr:y>
    </cdr:to>
    <cdr:sp macro="" textlink="">
      <cdr:nvSpPr>
        <cdr:cNvPr id="16" name="Snip Diagonal Corner Rectangle 15"/>
        <cdr:cNvSpPr/>
      </cdr:nvSpPr>
      <cdr:spPr>
        <a:xfrm xmlns:a="http://schemas.openxmlformats.org/drawingml/2006/main">
          <a:off x="6008909" y="5512486"/>
          <a:ext cx="1378861" cy="329512"/>
        </a:xfrm>
        <a:prstGeom xmlns:a="http://schemas.openxmlformats.org/drawingml/2006/main" prst="snip2DiagRect">
          <a:avLst/>
        </a:prstGeom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 anchorCtr="1"/>
        <a:lstStyle xmlns:a="http://schemas.openxmlformats.org/drawingml/2006/main"/>
        <a:p xmlns:a="http://schemas.openxmlformats.org/drawingml/2006/main">
          <a:r>
            <a:rPr lang="fa-IR" sz="1600" dirty="0" smtClean="0">
              <a:cs typeface="B Yekan" panose="00000400000000000000" pitchFamily="2" charset="-78"/>
            </a:rPr>
            <a:t>1383..1381</a:t>
          </a:r>
          <a:endParaRPr lang="en-US" sz="1600" dirty="0">
            <a:cs typeface="B Yekan" panose="00000400000000000000" pitchFamily="2" charset="-78"/>
          </a:endParaRPr>
        </a:p>
      </cdr:txBody>
    </cdr:sp>
  </cdr:relSizeAnchor>
  <cdr:relSizeAnchor xmlns:cdr="http://schemas.openxmlformats.org/drawingml/2006/chartDrawing">
    <cdr:from>
      <cdr:x>0.60119</cdr:x>
      <cdr:y>0.69693</cdr:y>
    </cdr:from>
    <cdr:to>
      <cdr:x>0.71429</cdr:x>
      <cdr:y>0.74497</cdr:y>
    </cdr:to>
    <cdr:sp macro="" textlink="">
      <cdr:nvSpPr>
        <cdr:cNvPr id="17" name="Snip Diagonal Corner Rectangle 16"/>
        <cdr:cNvSpPr/>
      </cdr:nvSpPr>
      <cdr:spPr>
        <a:xfrm xmlns:a="http://schemas.openxmlformats.org/drawingml/2006/main">
          <a:off x="7329709" y="4779515"/>
          <a:ext cx="1378861" cy="329512"/>
        </a:xfrm>
        <a:prstGeom xmlns:a="http://schemas.openxmlformats.org/drawingml/2006/main" prst="snip2DiagRect">
          <a:avLst/>
        </a:prstGeom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 anchorCtr="1"/>
        <a:lstStyle xmlns:a="http://schemas.openxmlformats.org/drawingml/2006/main"/>
        <a:p xmlns:a="http://schemas.openxmlformats.org/drawingml/2006/main">
          <a:r>
            <a:rPr lang="fa-IR" sz="1600" dirty="0" smtClean="0">
              <a:cs typeface="B Yekan" panose="00000400000000000000" pitchFamily="2" charset="-78"/>
            </a:rPr>
            <a:t>1397..1387</a:t>
          </a:r>
          <a:endParaRPr lang="en-US" sz="1600" dirty="0">
            <a:cs typeface="B Yekan" panose="00000400000000000000" pitchFamily="2" charset="-78"/>
          </a:endParaRPr>
        </a:p>
      </cdr:txBody>
    </cdr:sp>
  </cdr:relSizeAnchor>
  <cdr:relSizeAnchor xmlns:cdr="http://schemas.openxmlformats.org/drawingml/2006/chartDrawing">
    <cdr:from>
      <cdr:x>0.65714</cdr:x>
      <cdr:y>0.64825</cdr:y>
    </cdr:from>
    <cdr:to>
      <cdr:x>0.77024</cdr:x>
      <cdr:y>0.6963</cdr:y>
    </cdr:to>
    <cdr:sp macro="" textlink="">
      <cdr:nvSpPr>
        <cdr:cNvPr id="18" name="Snip Diagonal Corner Rectangle 17"/>
        <cdr:cNvSpPr/>
      </cdr:nvSpPr>
      <cdr:spPr>
        <a:xfrm xmlns:a="http://schemas.openxmlformats.org/drawingml/2006/main">
          <a:off x="8011880" y="4445685"/>
          <a:ext cx="1378861" cy="329512"/>
        </a:xfrm>
        <a:prstGeom xmlns:a="http://schemas.openxmlformats.org/drawingml/2006/main" prst="snip2DiagRect">
          <a:avLst/>
        </a:prstGeom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 anchorCtr="1"/>
        <a:lstStyle xmlns:a="http://schemas.openxmlformats.org/drawingml/2006/main"/>
        <a:p xmlns:a="http://schemas.openxmlformats.org/drawingml/2006/main">
          <a:r>
            <a:rPr lang="fa-IR" sz="1600" dirty="0" smtClean="0">
              <a:cs typeface="B Yekan" panose="00000400000000000000" pitchFamily="2" charset="-78"/>
            </a:rPr>
            <a:t>1398</a:t>
          </a:r>
          <a:endParaRPr lang="en-US" sz="1600" dirty="0">
            <a:cs typeface="B Yekan" panose="00000400000000000000" pitchFamily="2" charset="-78"/>
          </a:endParaRPr>
        </a:p>
      </cdr:txBody>
    </cdr:sp>
  </cdr:relSizeAnchor>
  <cdr:relSizeAnchor xmlns:cdr="http://schemas.openxmlformats.org/drawingml/2006/chartDrawing">
    <cdr:from>
      <cdr:x>0.71112</cdr:x>
      <cdr:y>0.59572</cdr:y>
    </cdr:from>
    <cdr:to>
      <cdr:x>0.82422</cdr:x>
      <cdr:y>0.64377</cdr:y>
    </cdr:to>
    <cdr:sp macro="" textlink="">
      <cdr:nvSpPr>
        <cdr:cNvPr id="19" name="Snip Diagonal Corner Rectangle 18"/>
        <cdr:cNvSpPr/>
      </cdr:nvSpPr>
      <cdr:spPr>
        <a:xfrm xmlns:a="http://schemas.openxmlformats.org/drawingml/2006/main">
          <a:off x="8670012" y="4085443"/>
          <a:ext cx="1378861" cy="329512"/>
        </a:xfrm>
        <a:prstGeom xmlns:a="http://schemas.openxmlformats.org/drawingml/2006/main" prst="snip2DiagRect">
          <a:avLst/>
        </a:prstGeom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 anchorCtr="1"/>
        <a:lstStyle xmlns:a="http://schemas.openxmlformats.org/drawingml/2006/main"/>
        <a:p xmlns:a="http://schemas.openxmlformats.org/drawingml/2006/main">
          <a:r>
            <a:rPr lang="fa-IR" sz="1600" dirty="0" smtClean="0">
              <a:cs typeface="B Yekan" panose="00000400000000000000" pitchFamily="2" charset="-78"/>
            </a:rPr>
            <a:t>1399</a:t>
          </a:r>
          <a:endParaRPr lang="en-US" sz="1600" dirty="0">
            <a:cs typeface="B Yekan" panose="00000400000000000000" pitchFamily="2" charset="-78"/>
          </a:endParaRPr>
        </a:p>
      </cdr:txBody>
    </cdr:sp>
  </cdr:relSizeAnchor>
  <cdr:relSizeAnchor xmlns:cdr="http://schemas.openxmlformats.org/drawingml/2006/chartDrawing">
    <cdr:from>
      <cdr:x>0.76432</cdr:x>
      <cdr:y>0.54465</cdr:y>
    </cdr:from>
    <cdr:to>
      <cdr:x>0.87742</cdr:x>
      <cdr:y>0.59269</cdr:y>
    </cdr:to>
    <cdr:sp macro="" textlink="">
      <cdr:nvSpPr>
        <cdr:cNvPr id="20" name="Snip Diagonal Corner Rectangle 19"/>
        <cdr:cNvSpPr/>
      </cdr:nvSpPr>
      <cdr:spPr>
        <a:xfrm xmlns:a="http://schemas.openxmlformats.org/drawingml/2006/main">
          <a:off x="9318619" y="3735176"/>
          <a:ext cx="1378861" cy="329512"/>
        </a:xfrm>
        <a:prstGeom xmlns:a="http://schemas.openxmlformats.org/drawingml/2006/main" prst="snip2DiagRect">
          <a:avLst/>
        </a:prstGeom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 anchorCtr="1"/>
        <a:lstStyle xmlns:a="http://schemas.openxmlformats.org/drawingml/2006/main"/>
        <a:p xmlns:a="http://schemas.openxmlformats.org/drawingml/2006/main">
          <a:r>
            <a:rPr lang="fa-IR" sz="1600" dirty="0" smtClean="0">
              <a:cs typeface="B Yekan" panose="00000400000000000000" pitchFamily="2" charset="-78"/>
            </a:rPr>
            <a:t>1400</a:t>
          </a:r>
          <a:endParaRPr lang="en-US" sz="1600" dirty="0">
            <a:cs typeface="B Yekan" panose="00000400000000000000" pitchFamily="2" charset="-78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0.02002</cdr:x>
      <cdr:y>0</cdr:y>
    </cdr:from>
    <cdr:to>
      <cdr:x>0.3452</cdr:x>
      <cdr:y>0.12939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6483" y="-301875"/>
          <a:ext cx="3840918" cy="7915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r>
            <a:rPr lang="fa-IR" sz="4400" dirty="0" smtClean="0">
              <a:solidFill>
                <a:srgbClr val="0070C0"/>
              </a:solidFill>
              <a:latin typeface="A Ordibehesht" panose="02000503000000020002" pitchFamily="2" charset="-78"/>
              <a:ea typeface="A Ordibehesht" panose="02000503000000020002" pitchFamily="2" charset="-78"/>
              <a:cs typeface="A Ordibehesht" panose="02000503000000020002" pitchFamily="2" charset="-78"/>
            </a:rPr>
            <a:t>نمودار توزیع سود</a:t>
          </a:r>
          <a:endParaRPr lang="fa-IR" sz="4400" dirty="0">
            <a:solidFill>
              <a:srgbClr val="0070C0"/>
            </a:solidFill>
            <a:latin typeface="A Ordibehesht" panose="02000503000000020002" pitchFamily="2" charset="-78"/>
            <a:ea typeface="A Ordibehesht" panose="02000503000000020002" pitchFamily="2" charset="-78"/>
            <a:cs typeface="A Ordibehesht" panose="02000503000000020002" pitchFamily="2" charset="-78"/>
          </a:endParaRPr>
        </a:p>
      </cdr:txBody>
    </cdr:sp>
  </cdr:relSizeAnchor>
  <cdr:relSizeAnchor xmlns:cdr="http://schemas.openxmlformats.org/drawingml/2006/chartDrawing">
    <cdr:from>
      <cdr:x>0.82915</cdr:x>
      <cdr:y>0.06147</cdr:y>
    </cdr:from>
    <cdr:to>
      <cdr:x>0.90657</cdr:x>
      <cdr:y>0.11301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793681" y="376042"/>
          <a:ext cx="914400" cy="3153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a-IR" dirty="0" smtClean="0">
              <a:cs typeface="B Titr" panose="00000700000000000000" pitchFamily="2" charset="-78"/>
            </a:rPr>
            <a:t>افزایش سرمایه</a:t>
          </a:r>
          <a:endParaRPr lang="en-US" sz="1100" dirty="0">
            <a:cs typeface="B Titr" panose="00000700000000000000" pitchFamily="2" charset="-78"/>
          </a:endParaRPr>
        </a:p>
      </cdr:txBody>
    </cdr:sp>
  </cdr:relSizeAnchor>
</c:userSha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a-I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5" name="Google Shape;695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1" showMasterSp="0">
  <p:cSld name="Divider Slide 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2"/>
          <p:cNvSpPr/>
          <p:nvPr>
            <p:ph idx="2" type="pic"/>
          </p:nvPr>
        </p:nvSpPr>
        <p:spPr>
          <a:xfrm>
            <a:off x="0" y="0"/>
            <a:ext cx="9780588" cy="637135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" name="Google Shape;25;p52"/>
          <p:cNvSpPr txBox="1"/>
          <p:nvPr>
            <p:ph type="ctrTitle"/>
          </p:nvPr>
        </p:nvSpPr>
        <p:spPr>
          <a:xfrm>
            <a:off x="6235700" y="2204792"/>
            <a:ext cx="5956300" cy="194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80000" lIns="180000" spcFirstLastPara="1" rIns="252000" wrap="square" tIns="180000">
            <a:noAutofit/>
          </a:bodyPr>
          <a:lstStyle>
            <a:lvl1pPr lvl="0" rt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6000"/>
              <a:buFont typeface="Twentieth Century"/>
              <a:buNone/>
              <a:defRPr b="1"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2"/>
          <p:cNvSpPr txBox="1"/>
          <p:nvPr>
            <p:ph idx="1" type="body"/>
          </p:nvPr>
        </p:nvSpPr>
        <p:spPr>
          <a:xfrm>
            <a:off x="6235700" y="4148860"/>
            <a:ext cx="5956300" cy="1100565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t" bIns="180000" lIns="180000" spcFirstLastPara="1" rIns="252000" wrap="square" tIns="1800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7" name="Google Shape;27;p52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2"/>
          <p:cNvSpPr/>
          <p:nvPr/>
        </p:nvSpPr>
        <p:spPr>
          <a:xfrm>
            <a:off x="9780588" y="52477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9" name="Google Shape;29;p52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C6CD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0" name="Google Shape;30;p52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1" name="Google Shape;31;p52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2" name="Google Shape;32;p52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1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rgbClr val="1482A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61"/>
          <p:cNvSpPr/>
          <p:nvPr/>
        </p:nvSpPr>
        <p:spPr>
          <a:xfrm>
            <a:off x="-1" y="0"/>
            <a:ext cx="12192000" cy="4572001"/>
          </a:xfrm>
          <a:custGeom>
            <a:rect b="b" l="l" r="r" t="t"/>
            <a:pathLst>
              <a:path extrusionOk="0" h="4572001" w="12192000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61"/>
          <p:cNvSpPr txBox="1"/>
          <p:nvPr>
            <p:ph type="ctrTitle"/>
          </p:nvPr>
        </p:nvSpPr>
        <p:spPr>
          <a:xfrm>
            <a:off x="457200" y="4960137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61"/>
          <p:cNvSpPr txBox="1"/>
          <p:nvPr>
            <p:ph idx="1" type="subTitle"/>
          </p:nvPr>
        </p:nvSpPr>
        <p:spPr>
          <a:xfrm>
            <a:off x="8610600" y="4960137"/>
            <a:ext cx="3200400" cy="1463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lvl="1" rt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1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6" name="Google Shape;106;p61"/>
          <p:cNvSpPr txBox="1"/>
          <p:nvPr>
            <p:ph idx="10" type="dt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61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61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cxnSp>
        <p:nvCxnSpPr>
          <p:cNvPr id="109" name="Google Shape;109;p61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cap="flat" cmpd="sng" w="19050">
            <a:solidFill>
              <a:srgbClr val="1482A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0" name="Google Shape;110;p61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C6CD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1" name="Google Shape;111;p61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2" name="Google Shape;112;p61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3" name="Google Shape;113;p61"/>
          <p:cNvSpPr/>
          <p:nvPr/>
        </p:nvSpPr>
        <p:spPr>
          <a:xfrm>
            <a:off x="9780588" y="269861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2"/>
          <p:cNvSpPr txBox="1"/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62"/>
          <p:cNvSpPr txBox="1"/>
          <p:nvPr>
            <p:ph idx="1" type="body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117" name="Google Shape;117;p62"/>
          <p:cNvSpPr txBox="1"/>
          <p:nvPr>
            <p:ph idx="10" type="dt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62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62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3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rgbClr val="1D9A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63"/>
          <p:cNvSpPr/>
          <p:nvPr/>
        </p:nvSpPr>
        <p:spPr>
          <a:xfrm>
            <a:off x="-1" y="0"/>
            <a:ext cx="12192000" cy="4572001"/>
          </a:xfrm>
          <a:custGeom>
            <a:rect b="b" l="l" r="r" t="t"/>
            <a:pathLst>
              <a:path extrusionOk="0" h="4572001" w="12192000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3"/>
          <p:cNvSpPr txBox="1"/>
          <p:nvPr>
            <p:ph type="title"/>
          </p:nvPr>
        </p:nvSpPr>
        <p:spPr>
          <a:xfrm>
            <a:off x="457200" y="4960137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b="0"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63"/>
          <p:cNvSpPr txBox="1"/>
          <p:nvPr>
            <p:ph idx="1" type="body"/>
          </p:nvPr>
        </p:nvSpPr>
        <p:spPr>
          <a:xfrm>
            <a:off x="8610600" y="4960137"/>
            <a:ext cx="3200400" cy="1463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5" name="Google Shape;125;p63"/>
          <p:cNvSpPr txBox="1"/>
          <p:nvPr>
            <p:ph idx="10" type="dt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63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63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cxnSp>
        <p:nvCxnSpPr>
          <p:cNvPr id="128" name="Google Shape;128;p63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cap="flat" cmpd="sng" w="19050">
            <a:solidFill>
              <a:srgbClr val="1482A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9" name="Google Shape;129;p63"/>
          <p:cNvSpPr/>
          <p:nvPr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0" name="Google Shape;130;p63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C6CD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1" name="Google Shape;131;p63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2" name="Google Shape;132;p63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4"/>
          <p:cNvSpPr txBox="1"/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64"/>
          <p:cNvSpPr txBox="1"/>
          <p:nvPr>
            <p:ph idx="1" type="body"/>
          </p:nvPr>
        </p:nvSpPr>
        <p:spPr>
          <a:xfrm>
            <a:off x="1024127" y="22860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136" name="Google Shape;136;p64"/>
          <p:cNvSpPr txBox="1"/>
          <p:nvPr>
            <p:ph idx="2" type="body"/>
          </p:nvPr>
        </p:nvSpPr>
        <p:spPr>
          <a:xfrm>
            <a:off x="5989320" y="22860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137" name="Google Shape;137;p64"/>
          <p:cNvSpPr txBox="1"/>
          <p:nvPr>
            <p:ph idx="10" type="dt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64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64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5"/>
          <p:cNvSpPr txBox="1"/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65"/>
          <p:cNvSpPr txBox="1"/>
          <p:nvPr>
            <p:ph idx="1" type="body"/>
          </p:nvPr>
        </p:nvSpPr>
        <p:spPr>
          <a:xfrm>
            <a:off x="1024128" y="2179636"/>
            <a:ext cx="4754880" cy="82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37150" spcFirstLastPara="1" rIns="13715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b="0" sz="2300" cap="none">
                <a:solidFill>
                  <a:schemeClr val="accen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43" name="Google Shape;143;p65"/>
          <p:cNvSpPr txBox="1"/>
          <p:nvPr>
            <p:ph idx="2" type="body"/>
          </p:nvPr>
        </p:nvSpPr>
        <p:spPr>
          <a:xfrm>
            <a:off x="1024128" y="2967788"/>
            <a:ext cx="4754880" cy="33415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144" name="Google Shape;144;p65"/>
          <p:cNvSpPr txBox="1"/>
          <p:nvPr>
            <p:ph idx="3" type="body"/>
          </p:nvPr>
        </p:nvSpPr>
        <p:spPr>
          <a:xfrm>
            <a:off x="5990888" y="2179636"/>
            <a:ext cx="4754880" cy="82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37150" spcFirstLastPara="1" rIns="13715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b="0" sz="2300" cap="none">
                <a:solidFill>
                  <a:schemeClr val="accen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45" name="Google Shape;145;p65"/>
          <p:cNvSpPr txBox="1"/>
          <p:nvPr>
            <p:ph idx="4" type="body"/>
          </p:nvPr>
        </p:nvSpPr>
        <p:spPr>
          <a:xfrm>
            <a:off x="5990888" y="2967788"/>
            <a:ext cx="4754880" cy="33415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146" name="Google Shape;146;p65"/>
          <p:cNvSpPr txBox="1"/>
          <p:nvPr>
            <p:ph idx="10" type="dt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65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65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sp>
        <p:nvSpPr>
          <p:cNvPr descr="Accent block left" id="149" name="Google Shape;149;p65"/>
          <p:cNvSpPr/>
          <p:nvPr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descr="Accent bar right&#10;" id="150" name="Google Shape;150;p65"/>
          <p:cNvSpPr/>
          <p:nvPr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6"/>
          <p:cNvSpPr txBox="1"/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66"/>
          <p:cNvSpPr txBox="1"/>
          <p:nvPr>
            <p:ph idx="10" type="dt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66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66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7"/>
          <p:cNvSpPr txBox="1"/>
          <p:nvPr>
            <p:ph idx="10" type="dt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67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67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8"/>
          <p:cNvSpPr txBox="1"/>
          <p:nvPr>
            <p:ph type="title"/>
          </p:nvPr>
        </p:nvSpPr>
        <p:spPr>
          <a:xfrm>
            <a:off x="1024128" y="471509"/>
            <a:ext cx="438912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68"/>
          <p:cNvSpPr txBox="1"/>
          <p:nvPr>
            <p:ph idx="1" type="body"/>
          </p:nvPr>
        </p:nvSpPr>
        <p:spPr>
          <a:xfrm>
            <a:off x="5715000" y="822960"/>
            <a:ext cx="5678424" cy="5184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810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 "/>
              <a:defRPr sz="2400"/>
            </a:lvl1pPr>
            <a:lvl2pPr indent="-355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🢝"/>
              <a:defRPr sz="2000"/>
            </a:lvl2pPr>
            <a:lvl3pPr indent="-3302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3pPr>
            <a:lvl4pPr indent="-3302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4pPr>
            <a:lvl5pPr indent="-3302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5pPr>
            <a:lvl6pPr indent="-3302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6pPr>
            <a:lvl7pPr indent="-3302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7pPr>
            <a:lvl8pPr indent="-3302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8pPr>
            <a:lvl9pPr indent="-3302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🢝"/>
              <a:defRPr sz="1600"/>
            </a:lvl9pPr>
          </a:lstStyle>
          <a:p/>
        </p:txBody>
      </p:sp>
      <p:sp>
        <p:nvSpPr>
          <p:cNvPr id="163" name="Google Shape;163;p68"/>
          <p:cNvSpPr txBox="1"/>
          <p:nvPr>
            <p:ph idx="2" type="body"/>
          </p:nvPr>
        </p:nvSpPr>
        <p:spPr>
          <a:xfrm>
            <a:off x="1024128" y="2257506"/>
            <a:ext cx="4389120" cy="3762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64" name="Google Shape;164;p68"/>
          <p:cNvSpPr txBox="1"/>
          <p:nvPr>
            <p:ph idx="10" type="dt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68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68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sp>
        <p:nvSpPr>
          <p:cNvPr descr="Accent block left" id="167" name="Google Shape;167;p68"/>
          <p:cNvSpPr/>
          <p:nvPr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9"/>
          <p:cNvSpPr txBox="1"/>
          <p:nvPr>
            <p:ph type="title"/>
          </p:nvPr>
        </p:nvSpPr>
        <p:spPr>
          <a:xfrm>
            <a:off x="457200" y="4960138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69"/>
          <p:cNvSpPr/>
          <p:nvPr>
            <p:ph idx="2" type="pic"/>
          </p:nvPr>
        </p:nvSpPr>
        <p:spPr>
          <a:xfrm>
            <a:off x="0" y="-1"/>
            <a:ext cx="12188952" cy="4572000"/>
          </a:xfrm>
          <a:prstGeom prst="rect">
            <a:avLst/>
          </a:prstGeom>
          <a:solidFill>
            <a:srgbClr val="76CEEF"/>
          </a:solidFill>
          <a:ln>
            <a:noFill/>
          </a:ln>
        </p:spPr>
      </p:sp>
      <p:sp>
        <p:nvSpPr>
          <p:cNvPr id="171" name="Google Shape;171;p69"/>
          <p:cNvSpPr txBox="1"/>
          <p:nvPr>
            <p:ph idx="1" type="body"/>
          </p:nvPr>
        </p:nvSpPr>
        <p:spPr>
          <a:xfrm>
            <a:off x="8610600" y="4960138"/>
            <a:ext cx="3200400" cy="1463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72" name="Google Shape;172;p69"/>
          <p:cNvSpPr txBox="1"/>
          <p:nvPr>
            <p:ph idx="10" type="dt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69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69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cxnSp>
        <p:nvCxnSpPr>
          <p:cNvPr id="175" name="Google Shape;175;p69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descr="Accent block left" id="176" name="Google Shape;176;p69"/>
          <p:cNvSpPr/>
          <p:nvPr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0"/>
          <p:cNvSpPr txBox="1"/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70"/>
          <p:cNvSpPr txBox="1"/>
          <p:nvPr>
            <p:ph idx="1" type="body"/>
          </p:nvPr>
        </p:nvSpPr>
        <p:spPr>
          <a:xfrm rot="5400000">
            <a:off x="3872485" y="-562356"/>
            <a:ext cx="4023360" cy="97200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180" name="Google Shape;180;p70"/>
          <p:cNvSpPr txBox="1"/>
          <p:nvPr>
            <p:ph idx="10" type="dt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70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70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Image" showMasterSp="0">
  <p:cSld name="Title Slide with Imag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3"/>
          <p:cNvSpPr/>
          <p:nvPr>
            <p:ph idx="2" type="pic"/>
          </p:nvPr>
        </p:nvSpPr>
        <p:spPr>
          <a:xfrm>
            <a:off x="0" y="0"/>
            <a:ext cx="9780588" cy="680402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5" name="Google Shape;35;p53"/>
          <p:cNvSpPr txBox="1"/>
          <p:nvPr>
            <p:ph type="ctrTitle"/>
          </p:nvPr>
        </p:nvSpPr>
        <p:spPr>
          <a:xfrm>
            <a:off x="3200400" y="2811053"/>
            <a:ext cx="8991600" cy="12612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80000" lIns="180000" spcFirstLastPara="1" rIns="252000" wrap="square" tIns="180000">
            <a:noAutofit/>
          </a:bodyPr>
          <a:lstStyle>
            <a:lvl1pPr lvl="0" rt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6000"/>
              <a:buFont typeface="Twentieth Century"/>
              <a:buNone/>
              <a:defRPr b="1"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3"/>
          <p:cNvSpPr txBox="1"/>
          <p:nvPr>
            <p:ph idx="1" type="subTitle"/>
          </p:nvPr>
        </p:nvSpPr>
        <p:spPr>
          <a:xfrm>
            <a:off x="3200400" y="4061039"/>
            <a:ext cx="6580188" cy="580921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>
            <a:lvl1pPr lvl="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lvl="1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lvl="2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lvl="3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lvl="4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lvl="5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lvl="6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lvl="7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lvl="8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37" name="Google Shape;37;p53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C6CD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8" name="Google Shape;38;p53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9" name="Google Shape;39;p53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0" name="Google Shape;40;p53"/>
          <p:cNvSpPr/>
          <p:nvPr/>
        </p:nvSpPr>
        <p:spPr>
          <a:xfrm>
            <a:off x="9780588" y="269861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1"/>
          <p:cNvSpPr txBox="1"/>
          <p:nvPr>
            <p:ph type="title"/>
          </p:nvPr>
        </p:nvSpPr>
        <p:spPr>
          <a:xfrm rot="5400000">
            <a:off x="7334251" y="2152650"/>
            <a:ext cx="54102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45700" spcFirstLastPara="1" rIns="45700" wrap="square" tIns="91425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71"/>
          <p:cNvSpPr txBox="1"/>
          <p:nvPr>
            <p:ph idx="1" type="body"/>
          </p:nvPr>
        </p:nvSpPr>
        <p:spPr>
          <a:xfrm rot="5400000">
            <a:off x="2076451" y="-323850"/>
            <a:ext cx="5410200" cy="75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186" name="Google Shape;186;p71"/>
          <p:cNvSpPr txBox="1"/>
          <p:nvPr>
            <p:ph idx="10" type="dt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71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71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cxnSp>
        <p:nvCxnSpPr>
          <p:cNvPr id="189" name="Google Shape;189;p71"/>
          <p:cNvCxnSpPr/>
          <p:nvPr/>
        </p:nvCxnSpPr>
        <p:spPr>
          <a:xfrm rot="10800000">
            <a:off x="10058400" y="59263"/>
            <a:ext cx="0" cy="914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and Content" showMasterSp="0">
  <p:cSld name="Title, Subtitle, and Conten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2"/>
          <p:cNvSpPr txBox="1"/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000"/>
              <a:buFont typeface="Twentieth Century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72"/>
          <p:cNvSpPr txBox="1"/>
          <p:nvPr>
            <p:ph idx="1" type="body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/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193" name="Google Shape;193;p72"/>
          <p:cNvSpPr txBox="1"/>
          <p:nvPr>
            <p:ph idx="2" type="body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683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 "/>
              <a:defRPr>
                <a:solidFill>
                  <a:srgbClr val="3F3F3F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>
                <a:solidFill>
                  <a:srgbClr val="3F3F3F"/>
                </a:solidFill>
              </a:defRPr>
            </a:lvl2pPr>
            <a:lvl3pPr indent="-3175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3pPr>
            <a:lvl4pPr indent="-3175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4pPr>
            <a:lvl5pPr indent="-3175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194" name="Google Shape;194;p72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72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Subtitle" showMasterSp="0">
  <p:cSld name="Two Content with Subtitle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3"/>
          <p:cNvSpPr txBox="1"/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000"/>
              <a:buFont typeface="Twentieth Century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73"/>
          <p:cNvSpPr txBox="1"/>
          <p:nvPr>
            <p:ph idx="1" type="body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/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199" name="Google Shape;199;p73"/>
          <p:cNvSpPr txBox="1"/>
          <p:nvPr>
            <p:ph idx="2" type="body"/>
          </p:nvPr>
        </p:nvSpPr>
        <p:spPr>
          <a:xfrm>
            <a:off x="432000" y="1512000"/>
            <a:ext cx="5472000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683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 "/>
              <a:defRPr>
                <a:solidFill>
                  <a:srgbClr val="3F3F3F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>
                <a:solidFill>
                  <a:srgbClr val="3F3F3F"/>
                </a:solidFill>
              </a:defRPr>
            </a:lvl2pPr>
            <a:lvl3pPr indent="-3175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3pPr>
            <a:lvl4pPr indent="-3175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4pPr>
            <a:lvl5pPr indent="-3175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00" name="Google Shape;200;p73"/>
          <p:cNvSpPr txBox="1"/>
          <p:nvPr>
            <p:ph idx="3" type="body"/>
          </p:nvPr>
        </p:nvSpPr>
        <p:spPr>
          <a:xfrm>
            <a:off x="6299887" y="1511250"/>
            <a:ext cx="5472113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01" name="Google Shape;201;p73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73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 showMasterSp="0">
  <p:cSld name="3 Column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4"/>
          <p:cNvSpPr txBox="1"/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000"/>
              <a:buFont typeface="Twentieth Century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74"/>
          <p:cNvSpPr txBox="1"/>
          <p:nvPr>
            <p:ph idx="1" type="body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/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06" name="Google Shape;206;p74"/>
          <p:cNvSpPr txBox="1"/>
          <p:nvPr>
            <p:ph idx="2" type="body"/>
          </p:nvPr>
        </p:nvSpPr>
        <p:spPr>
          <a:xfrm>
            <a:off x="432000" y="1512000"/>
            <a:ext cx="3600000" cy="467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683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 "/>
              <a:defRPr>
                <a:solidFill>
                  <a:srgbClr val="3F3F3F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>
                <a:solidFill>
                  <a:srgbClr val="3F3F3F"/>
                </a:solidFill>
              </a:defRPr>
            </a:lvl2pPr>
            <a:lvl3pPr indent="-3175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3pPr>
            <a:lvl4pPr indent="-3175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4pPr>
            <a:lvl5pPr indent="-3175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07" name="Google Shape;207;p74"/>
          <p:cNvSpPr txBox="1"/>
          <p:nvPr>
            <p:ph idx="3" type="body"/>
          </p:nvPr>
        </p:nvSpPr>
        <p:spPr>
          <a:xfrm>
            <a:off x="4301550" y="1511476"/>
            <a:ext cx="3600450" cy="4679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08" name="Google Shape;208;p74"/>
          <p:cNvSpPr txBox="1"/>
          <p:nvPr>
            <p:ph idx="4" type="body"/>
          </p:nvPr>
        </p:nvSpPr>
        <p:spPr>
          <a:xfrm>
            <a:off x="8171550" y="1511475"/>
            <a:ext cx="3600450" cy="467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09" name="Google Shape;209;p74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74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Column" showMasterSp="0">
  <p:cSld name="5 Column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5"/>
          <p:cNvSpPr txBox="1"/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000"/>
              <a:buFont typeface="Twentieth Century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75"/>
          <p:cNvSpPr txBox="1"/>
          <p:nvPr>
            <p:ph idx="1" type="body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/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14" name="Google Shape;214;p75"/>
          <p:cNvSpPr txBox="1"/>
          <p:nvPr>
            <p:ph idx="2" type="body"/>
          </p:nvPr>
        </p:nvSpPr>
        <p:spPr>
          <a:xfrm>
            <a:off x="432000" y="1512000"/>
            <a:ext cx="2160000" cy="467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683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 "/>
              <a:defRPr>
                <a:solidFill>
                  <a:srgbClr val="3F3F3F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>
                <a:solidFill>
                  <a:srgbClr val="3F3F3F"/>
                </a:solidFill>
              </a:defRPr>
            </a:lvl2pPr>
            <a:lvl3pPr indent="-3175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3pPr>
            <a:lvl4pPr indent="-3175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4pPr>
            <a:lvl5pPr indent="-3175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15" name="Google Shape;215;p75"/>
          <p:cNvSpPr txBox="1"/>
          <p:nvPr>
            <p:ph idx="3" type="body"/>
          </p:nvPr>
        </p:nvSpPr>
        <p:spPr>
          <a:xfrm>
            <a:off x="2726412" y="1512000"/>
            <a:ext cx="2160588" cy="467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16" name="Google Shape;216;p75"/>
          <p:cNvSpPr txBox="1"/>
          <p:nvPr>
            <p:ph idx="4" type="body"/>
          </p:nvPr>
        </p:nvSpPr>
        <p:spPr>
          <a:xfrm>
            <a:off x="5021412" y="1512000"/>
            <a:ext cx="2160588" cy="467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17" name="Google Shape;217;p75"/>
          <p:cNvSpPr txBox="1"/>
          <p:nvPr>
            <p:ph idx="5" type="body"/>
          </p:nvPr>
        </p:nvSpPr>
        <p:spPr>
          <a:xfrm>
            <a:off x="7316412" y="1507535"/>
            <a:ext cx="2160588" cy="467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18" name="Google Shape;218;p75"/>
          <p:cNvSpPr txBox="1"/>
          <p:nvPr>
            <p:ph idx="6" type="body"/>
          </p:nvPr>
        </p:nvSpPr>
        <p:spPr>
          <a:xfrm>
            <a:off x="9611412" y="1507535"/>
            <a:ext cx="2160588" cy="4683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19" name="Google Shape;219;p75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75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6"/>
          <p:cNvSpPr txBox="1"/>
          <p:nvPr>
            <p:ph type="ctrTitle"/>
          </p:nvPr>
        </p:nvSpPr>
        <p:spPr>
          <a:xfrm>
            <a:off x="3200400" y="2811053"/>
            <a:ext cx="8991600" cy="12612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80000" lIns="180000" spcFirstLastPara="1" rIns="252000" wrap="square" tIns="180000">
            <a:noAutofit/>
          </a:bodyPr>
          <a:lstStyle>
            <a:lvl1pPr lvl="0" rt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6000"/>
              <a:buFont typeface="Twentieth Century"/>
              <a:buNone/>
              <a:defRPr b="1"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76"/>
          <p:cNvSpPr txBox="1"/>
          <p:nvPr>
            <p:ph idx="1" type="subTitle"/>
          </p:nvPr>
        </p:nvSpPr>
        <p:spPr>
          <a:xfrm>
            <a:off x="3200400" y="4061039"/>
            <a:ext cx="6580188" cy="580921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>
            <a:lvl1pPr lvl="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lvl="1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lvl="2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lvl="3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lvl="4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lvl="5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lvl="6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lvl="7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lvl="8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24" name="Google Shape;224;p76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C6CD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25" name="Google Shape;225;p76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26" name="Google Shape;226;p76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27" name="Google Shape;227;p76"/>
          <p:cNvSpPr/>
          <p:nvPr/>
        </p:nvSpPr>
        <p:spPr>
          <a:xfrm>
            <a:off x="9780588" y="269861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 showMasterSp="0">
  <p:cSld name="1_Section Header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7"/>
          <p:cNvSpPr txBox="1"/>
          <p:nvPr>
            <p:ph type="title"/>
          </p:nvPr>
        </p:nvSpPr>
        <p:spPr>
          <a:xfrm>
            <a:off x="-1700" y="2156226"/>
            <a:ext cx="5958000" cy="195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252000" spcFirstLastPara="1" rIns="180000" wrap="square" tIns="1800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Twentieth Century"/>
              <a:buNone/>
              <a:defRPr b="1" sz="600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77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77"/>
          <p:cNvSpPr/>
          <p:nvPr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32" name="Google Shape;232;p77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C6CD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33" name="Google Shape;233;p77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34" name="Google Shape;234;p77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35" name="Google Shape;235;p77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sp>
        <p:nvSpPr>
          <p:cNvPr id="236" name="Google Shape;236;p77"/>
          <p:cNvSpPr txBox="1"/>
          <p:nvPr>
            <p:ph idx="1" type="body"/>
          </p:nvPr>
        </p:nvSpPr>
        <p:spPr>
          <a:xfrm>
            <a:off x="0" y="4114627"/>
            <a:ext cx="5956300" cy="1095056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t" bIns="180000" lIns="252000" spcFirstLastPara="1" rIns="180000" wrap="square" tIns="180000">
            <a:noAutofit/>
          </a:bodyPr>
          <a:lstStyle>
            <a:lvl1pPr indent="-228600" lvl="0" marL="457200" rtl="1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showMasterSp="0">
  <p:cSld name="1_Title and Content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8"/>
          <p:cNvSpPr txBox="1"/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000"/>
              <a:buFont typeface="Twentieth Century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78"/>
          <p:cNvSpPr txBox="1"/>
          <p:nvPr>
            <p:ph idx="1" type="body"/>
          </p:nvPr>
        </p:nvSpPr>
        <p:spPr>
          <a:xfrm>
            <a:off x="432000" y="1008000"/>
            <a:ext cx="11328000" cy="5183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683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 "/>
              <a:defRPr>
                <a:solidFill>
                  <a:srgbClr val="3F3F3F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>
                <a:solidFill>
                  <a:srgbClr val="3F3F3F"/>
                </a:solidFill>
              </a:defRPr>
            </a:lvl2pPr>
            <a:lvl3pPr indent="-3175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3pPr>
            <a:lvl4pPr indent="-3175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4pPr>
            <a:lvl5pPr indent="-3175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40" name="Google Shape;240;p78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78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 showMasterSp="0">
  <p:cSld name="1_Two Content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79"/>
          <p:cNvSpPr txBox="1"/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000"/>
              <a:buFont typeface="Twentieth Century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79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79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sp>
        <p:nvSpPr>
          <p:cNvPr id="246" name="Google Shape;246;p79"/>
          <p:cNvSpPr txBox="1"/>
          <p:nvPr>
            <p:ph idx="1" type="body"/>
          </p:nvPr>
        </p:nvSpPr>
        <p:spPr>
          <a:xfrm>
            <a:off x="6311886" y="1007250"/>
            <a:ext cx="5460114" cy="5169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47" name="Google Shape;247;p79"/>
          <p:cNvSpPr txBox="1"/>
          <p:nvPr>
            <p:ph idx="2" type="body"/>
          </p:nvPr>
        </p:nvSpPr>
        <p:spPr>
          <a:xfrm>
            <a:off x="431999" y="1007250"/>
            <a:ext cx="5448115" cy="5169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mparison" showMasterSp="0">
  <p:cSld name="1_Comparison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0"/>
          <p:cNvSpPr txBox="1"/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000"/>
              <a:buFont typeface="Twentieth Century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80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80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sp>
        <p:nvSpPr>
          <p:cNvPr descr="Accent block left" id="252" name="Google Shape;252;p80"/>
          <p:cNvSpPr/>
          <p:nvPr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descr="Accent bar right&#10;" id="253" name="Google Shape;253;p80"/>
          <p:cNvSpPr/>
          <p:nvPr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54" name="Google Shape;254;p80"/>
          <p:cNvSpPr txBox="1"/>
          <p:nvPr>
            <p:ph idx="1" type="body"/>
          </p:nvPr>
        </p:nvSpPr>
        <p:spPr>
          <a:xfrm>
            <a:off x="431800" y="1224128"/>
            <a:ext cx="5448115" cy="358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55" name="Google Shape;255;p80"/>
          <p:cNvSpPr txBox="1"/>
          <p:nvPr>
            <p:ph idx="2" type="body"/>
          </p:nvPr>
        </p:nvSpPr>
        <p:spPr>
          <a:xfrm>
            <a:off x="6312086" y="1224128"/>
            <a:ext cx="5447914" cy="358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56" name="Google Shape;256;p80"/>
          <p:cNvSpPr txBox="1"/>
          <p:nvPr>
            <p:ph idx="3" type="body"/>
          </p:nvPr>
        </p:nvSpPr>
        <p:spPr>
          <a:xfrm>
            <a:off x="6299886" y="1955731"/>
            <a:ext cx="5447914" cy="4233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257" name="Google Shape;257;p80"/>
          <p:cNvSpPr txBox="1"/>
          <p:nvPr>
            <p:ph idx="4" type="body"/>
          </p:nvPr>
        </p:nvSpPr>
        <p:spPr>
          <a:xfrm>
            <a:off x="431800" y="1943031"/>
            <a:ext cx="5447914" cy="4246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Image Layout 1" showMasterSp="0">
  <p:cSld name="Text Image Layout 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4"/>
          <p:cNvSpPr/>
          <p:nvPr>
            <p:ph idx="2" type="pic"/>
          </p:nvPr>
        </p:nvSpPr>
        <p:spPr>
          <a:xfrm>
            <a:off x="6096000" y="-1"/>
            <a:ext cx="6096000" cy="6371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3" name="Google Shape;43;p54"/>
          <p:cNvSpPr txBox="1"/>
          <p:nvPr>
            <p:ph type="title"/>
          </p:nvPr>
        </p:nvSpPr>
        <p:spPr>
          <a:xfrm>
            <a:off x="7111800" y="3802899"/>
            <a:ext cx="4648200" cy="9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rmAutofit/>
          </a:bodyPr>
          <a:lstStyle>
            <a:lvl1pPr lvl="0" rt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Twentieth Century"/>
              <a:buNone/>
              <a:defRPr b="1" sz="6000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4"/>
          <p:cNvSpPr txBox="1"/>
          <p:nvPr>
            <p:ph idx="1" type="body"/>
          </p:nvPr>
        </p:nvSpPr>
        <p:spPr>
          <a:xfrm>
            <a:off x="7111800" y="4787900"/>
            <a:ext cx="4648200" cy="11628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t" bIns="180000" lIns="180000" spcFirstLastPara="1" rIns="180000" wrap="square" tIns="1800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45" name="Google Shape;45;p54"/>
          <p:cNvSpPr txBox="1"/>
          <p:nvPr>
            <p:ph idx="3" type="body"/>
          </p:nvPr>
        </p:nvSpPr>
        <p:spPr>
          <a:xfrm>
            <a:off x="432000" y="2668686"/>
            <a:ext cx="5472000" cy="29994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683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 "/>
              <a:defRPr>
                <a:solidFill>
                  <a:srgbClr val="3F3F3F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>
                <a:solidFill>
                  <a:srgbClr val="3F3F3F"/>
                </a:solidFill>
              </a:defRPr>
            </a:lvl2pPr>
            <a:lvl3pPr indent="-3175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3pPr>
            <a:lvl4pPr indent="-3175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4pPr>
            <a:lvl5pPr indent="-3175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46" name="Google Shape;46;p54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4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sp>
        <p:nvSpPr>
          <p:cNvPr id="48" name="Google Shape;48;p54"/>
          <p:cNvSpPr/>
          <p:nvPr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 showMasterSp="0">
  <p:cSld name="1_Content with Caption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1"/>
          <p:cNvSpPr txBox="1"/>
          <p:nvPr>
            <p:ph type="title"/>
          </p:nvPr>
        </p:nvSpPr>
        <p:spPr>
          <a:xfrm>
            <a:off x="432000" y="432000"/>
            <a:ext cx="3932037" cy="14112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000"/>
              <a:buFont typeface="Twentieth Century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81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81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sp>
        <p:nvSpPr>
          <p:cNvPr descr="Accent block left" id="262" name="Google Shape;262;p81"/>
          <p:cNvSpPr/>
          <p:nvPr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63" name="Google Shape;263;p81"/>
          <p:cNvSpPr txBox="1"/>
          <p:nvPr>
            <p:ph idx="1" type="body"/>
          </p:nvPr>
        </p:nvSpPr>
        <p:spPr>
          <a:xfrm>
            <a:off x="4788816" y="432001"/>
            <a:ext cx="6971184" cy="5429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55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 sz="2000"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 sz="1800"/>
            </a:lvl2pPr>
            <a:lvl3pPr indent="-3302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3pPr>
            <a:lvl4pPr indent="-3175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 sz="1400"/>
            </a:lvl4pPr>
            <a:lvl5pPr indent="-3175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 sz="1400"/>
            </a:lvl5pPr>
            <a:lvl6pPr indent="-3556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🢝"/>
              <a:defRPr sz="2000"/>
            </a:lvl6pPr>
            <a:lvl7pPr indent="-3556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🢝"/>
              <a:defRPr sz="2000"/>
            </a:lvl7pPr>
            <a:lvl8pPr indent="-3556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🢝"/>
              <a:defRPr sz="2000"/>
            </a:lvl8pPr>
            <a:lvl9pPr indent="-3556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Char char="🢝"/>
              <a:defRPr sz="2000"/>
            </a:lvl9pPr>
          </a:lstStyle>
          <a:p/>
        </p:txBody>
      </p:sp>
      <p:sp>
        <p:nvSpPr>
          <p:cNvPr id="264" name="Google Shape;264;p81"/>
          <p:cNvSpPr txBox="1"/>
          <p:nvPr>
            <p:ph idx="2" type="body"/>
          </p:nvPr>
        </p:nvSpPr>
        <p:spPr>
          <a:xfrm>
            <a:off x="432000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icture with Caption" showMasterSp="0">
  <p:cSld name="1_Picture with Caption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82"/>
          <p:cNvSpPr txBox="1"/>
          <p:nvPr>
            <p:ph type="title"/>
          </p:nvPr>
        </p:nvSpPr>
        <p:spPr>
          <a:xfrm>
            <a:off x="432000" y="432000"/>
            <a:ext cx="3932037" cy="14112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000"/>
              <a:buFont typeface="Twentieth Century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82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82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sp>
        <p:nvSpPr>
          <p:cNvPr descr="Accent block left" id="269" name="Google Shape;269;p82"/>
          <p:cNvSpPr/>
          <p:nvPr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70" name="Google Shape;270;p82"/>
          <p:cNvSpPr txBox="1"/>
          <p:nvPr>
            <p:ph idx="1" type="body"/>
          </p:nvPr>
        </p:nvSpPr>
        <p:spPr>
          <a:xfrm>
            <a:off x="432000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71" name="Google Shape;271;p82"/>
          <p:cNvSpPr/>
          <p:nvPr>
            <p:ph idx="2" type="pic"/>
          </p:nvPr>
        </p:nvSpPr>
        <p:spPr>
          <a:xfrm>
            <a:off x="4788816" y="432001"/>
            <a:ext cx="6971184" cy="54290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 showMasterSp="0">
  <p:cSld name="2_Title Only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3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83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sp>
        <p:nvSpPr>
          <p:cNvPr id="275" name="Google Shape;275;p83"/>
          <p:cNvSpPr txBox="1"/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showMasterSp="0">
  <p:cSld name="1_Blank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84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84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 showMasterSp="0">
  <p:cSld name="Thank You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5"/>
          <p:cNvSpPr/>
          <p:nvPr>
            <p:ph idx="2" type="pic"/>
          </p:nvPr>
        </p:nvSpPr>
        <p:spPr>
          <a:xfrm>
            <a:off x="0" y="0"/>
            <a:ext cx="9780102" cy="680402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1" name="Google Shape;51;p55"/>
          <p:cNvSpPr txBox="1"/>
          <p:nvPr>
            <p:ph type="ctrTitle"/>
          </p:nvPr>
        </p:nvSpPr>
        <p:spPr>
          <a:xfrm>
            <a:off x="8458200" y="2798354"/>
            <a:ext cx="3733800" cy="10136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80000" lIns="180000" spcFirstLastPara="1" rIns="252000" wrap="square" tIns="180000">
            <a:noAutofit/>
          </a:bodyPr>
          <a:lstStyle>
            <a:lvl1pPr lvl="0" rt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6000"/>
              <a:buFont typeface="Twentieth Century"/>
              <a:buNone/>
              <a:defRPr b="1"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5"/>
          <p:cNvSpPr txBox="1"/>
          <p:nvPr>
            <p:ph idx="1" type="body"/>
          </p:nvPr>
        </p:nvSpPr>
        <p:spPr>
          <a:xfrm>
            <a:off x="8458200" y="3957705"/>
            <a:ext cx="2910342" cy="3168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45700" spcFirstLastPara="1" rIns="7200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53" name="Google Shape;53;p55"/>
          <p:cNvSpPr txBox="1"/>
          <p:nvPr>
            <p:ph idx="3" type="body"/>
          </p:nvPr>
        </p:nvSpPr>
        <p:spPr>
          <a:xfrm>
            <a:off x="8458200" y="4306722"/>
            <a:ext cx="2910342" cy="3168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45700" spcFirstLastPara="1" rIns="7200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54" name="Google Shape;54;p55"/>
          <p:cNvSpPr txBox="1"/>
          <p:nvPr>
            <p:ph idx="4" type="body"/>
          </p:nvPr>
        </p:nvSpPr>
        <p:spPr>
          <a:xfrm>
            <a:off x="8458200" y="4655739"/>
            <a:ext cx="2910342" cy="3168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45700" spcFirstLastPara="1" rIns="7200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55" name="Google Shape;55;p55"/>
          <p:cNvSpPr txBox="1"/>
          <p:nvPr>
            <p:ph idx="5" type="body"/>
          </p:nvPr>
        </p:nvSpPr>
        <p:spPr>
          <a:xfrm>
            <a:off x="8458200" y="5004756"/>
            <a:ext cx="2910342" cy="3168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45700" spcFirstLastPara="1" rIns="7200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56" name="Google Shape;56;p55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7" name="Google Shape;57;p55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8" name="Google Shape;58;p55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C6CD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9" name="Google Shape;59;p55"/>
          <p:cNvSpPr/>
          <p:nvPr/>
        </p:nvSpPr>
        <p:spPr>
          <a:xfrm>
            <a:off x="8458200" y="2685912"/>
            <a:ext cx="3733800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0" name="Google Shape;60;p55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Image Layout 2" showMasterSp="0">
  <p:cSld name="Text Image Layout 2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6"/>
          <p:cNvSpPr/>
          <p:nvPr>
            <p:ph idx="2" type="pic"/>
          </p:nvPr>
        </p:nvSpPr>
        <p:spPr>
          <a:xfrm>
            <a:off x="0" y="-1"/>
            <a:ext cx="6096000" cy="6371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3" name="Google Shape;63;p56"/>
          <p:cNvSpPr txBox="1"/>
          <p:nvPr>
            <p:ph type="title"/>
          </p:nvPr>
        </p:nvSpPr>
        <p:spPr>
          <a:xfrm>
            <a:off x="5118100" y="1869795"/>
            <a:ext cx="6641900" cy="11243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Twentieth Century"/>
              <a:buNone/>
              <a:defRPr b="1" sz="6000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6"/>
          <p:cNvSpPr txBox="1"/>
          <p:nvPr>
            <p:ph idx="1" type="body"/>
          </p:nvPr>
        </p:nvSpPr>
        <p:spPr>
          <a:xfrm>
            <a:off x="5118334" y="2994141"/>
            <a:ext cx="6641626" cy="590155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t" bIns="180000" lIns="180000" spcFirstLastPara="1" rIns="180000" wrap="square" tIns="180000">
            <a:normAutofit/>
          </a:bodyPr>
          <a:lstStyle>
            <a:lvl1pPr indent="-228600" lvl="0" marL="457200" rtl="1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65" name="Google Shape;65;p56"/>
          <p:cNvSpPr txBox="1"/>
          <p:nvPr>
            <p:ph idx="3" type="body"/>
          </p:nvPr>
        </p:nvSpPr>
        <p:spPr>
          <a:xfrm>
            <a:off x="6288000" y="3763648"/>
            <a:ext cx="5472000" cy="2428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683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 "/>
              <a:defRPr>
                <a:solidFill>
                  <a:srgbClr val="3F3F3F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>
                <a:solidFill>
                  <a:srgbClr val="3F3F3F"/>
                </a:solidFill>
              </a:defRPr>
            </a:lvl2pPr>
            <a:lvl3pPr indent="-3175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3pPr>
            <a:lvl4pPr indent="-3175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4pPr>
            <a:lvl5pPr indent="-3175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66" name="Google Shape;66;p56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6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sp>
        <p:nvSpPr>
          <p:cNvPr id="68" name="Google Shape;68;p56"/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with Subtitle" showMasterSp="0">
  <p:cSld name="Comparison with Subtitl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7"/>
          <p:cNvSpPr txBox="1"/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000"/>
              <a:buFont typeface="Twentieth Century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7"/>
          <p:cNvSpPr txBox="1"/>
          <p:nvPr>
            <p:ph idx="1" type="body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/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72" name="Google Shape;72;p57"/>
          <p:cNvSpPr txBox="1"/>
          <p:nvPr>
            <p:ph idx="2" type="body"/>
          </p:nvPr>
        </p:nvSpPr>
        <p:spPr>
          <a:xfrm>
            <a:off x="432000" y="2307689"/>
            <a:ext cx="5472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b="1" sz="2400">
                <a:solidFill>
                  <a:srgbClr val="3F3F3F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3" name="Google Shape;73;p57"/>
          <p:cNvSpPr txBox="1"/>
          <p:nvPr>
            <p:ph idx="3" type="body"/>
          </p:nvPr>
        </p:nvSpPr>
        <p:spPr>
          <a:xfrm>
            <a:off x="432000" y="2815037"/>
            <a:ext cx="5472000" cy="3376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683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 "/>
              <a:defRPr>
                <a:solidFill>
                  <a:srgbClr val="3F3F3F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>
                <a:solidFill>
                  <a:srgbClr val="3F3F3F"/>
                </a:solidFill>
              </a:defRPr>
            </a:lvl2pPr>
            <a:lvl3pPr indent="-3175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3pPr>
            <a:lvl4pPr indent="-3175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4pPr>
            <a:lvl5pPr indent="-3175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74" name="Google Shape;74;p57"/>
          <p:cNvSpPr txBox="1"/>
          <p:nvPr>
            <p:ph idx="4" type="body"/>
          </p:nvPr>
        </p:nvSpPr>
        <p:spPr>
          <a:xfrm>
            <a:off x="6300000" y="2308214"/>
            <a:ext cx="5472000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75" name="Google Shape;75;p57"/>
          <p:cNvSpPr txBox="1"/>
          <p:nvPr>
            <p:ph idx="5" type="body"/>
          </p:nvPr>
        </p:nvSpPr>
        <p:spPr>
          <a:xfrm>
            <a:off x="6299887" y="2812214"/>
            <a:ext cx="5472113" cy="3379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76" name="Google Shape;76;p57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7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sp>
        <p:nvSpPr>
          <p:cNvPr descr="Accent block left" id="78" name="Google Shape;78;p57"/>
          <p:cNvSpPr/>
          <p:nvPr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descr="Accent bar right&#10;" id="79" name="Google Shape;79;p57"/>
          <p:cNvSpPr/>
          <p:nvPr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er Slide 2" showMasterSp="0">
  <p:cSld name="Divier Slide 2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8"/>
          <p:cNvSpPr/>
          <p:nvPr>
            <p:ph idx="2" type="pic"/>
          </p:nvPr>
        </p:nvSpPr>
        <p:spPr>
          <a:xfrm>
            <a:off x="2411412" y="0"/>
            <a:ext cx="9780588" cy="637135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2" name="Google Shape;82;p58"/>
          <p:cNvSpPr txBox="1"/>
          <p:nvPr>
            <p:ph type="title"/>
          </p:nvPr>
        </p:nvSpPr>
        <p:spPr>
          <a:xfrm>
            <a:off x="-1700" y="2156226"/>
            <a:ext cx="5958000" cy="195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252000" spcFirstLastPara="1" rIns="180000" wrap="square" tIns="1800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Twentieth Century"/>
              <a:buNone/>
              <a:defRPr b="1" sz="600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8"/>
          <p:cNvSpPr txBox="1"/>
          <p:nvPr>
            <p:ph idx="1" type="body"/>
          </p:nvPr>
        </p:nvSpPr>
        <p:spPr>
          <a:xfrm>
            <a:off x="0" y="4110760"/>
            <a:ext cx="5956300" cy="1100565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t" bIns="180000" lIns="252000" spcFirstLastPara="1" rIns="180000" wrap="square" tIns="180000">
            <a:normAutofit/>
          </a:bodyPr>
          <a:lstStyle>
            <a:lvl1pPr indent="-228600" lvl="0" marL="457200" rtl="1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84" name="Google Shape;84;p58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58"/>
          <p:cNvSpPr/>
          <p:nvPr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6" name="Google Shape;86;p58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C6CD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7" name="Google Shape;87;p58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8" name="Google Shape;88;p58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9" name="Google Shape;89;p58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Photo" showMasterSp="0">
  <p:cSld name="Large Photo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9"/>
          <p:cNvSpPr/>
          <p:nvPr>
            <p:ph idx="2" type="pic"/>
          </p:nvPr>
        </p:nvSpPr>
        <p:spPr>
          <a:xfrm>
            <a:off x="0" y="1"/>
            <a:ext cx="12192000" cy="63713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2" name="Google Shape;92;p59"/>
          <p:cNvSpPr txBox="1"/>
          <p:nvPr>
            <p:ph idx="1" type="body"/>
          </p:nvPr>
        </p:nvSpPr>
        <p:spPr>
          <a:xfrm>
            <a:off x="6096000" y="5359400"/>
            <a:ext cx="5664000" cy="5658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>
                <a:solidFill>
                  <a:srgbClr val="3F3F3F"/>
                </a:solidFill>
              </a:defRPr>
            </a:lvl2pPr>
            <a:lvl3pPr indent="-3175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3pPr>
            <a:lvl4pPr indent="-3175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4pPr>
            <a:lvl5pPr indent="-3175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🢝"/>
              <a:defRPr>
                <a:solidFill>
                  <a:srgbClr val="3F3F3F"/>
                </a:solidFill>
              </a:defRPr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  <p:sp>
        <p:nvSpPr>
          <p:cNvPr id="93" name="Google Shape;93;p59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59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sp>
        <p:nvSpPr>
          <p:cNvPr id="95" name="Google Shape;95;p59"/>
          <p:cNvSpPr txBox="1"/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 showMasterSp="0">
  <p:cSld name="1_Title 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0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60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sp>
        <p:nvSpPr>
          <p:cNvPr id="99" name="Google Shape;99;p60"/>
          <p:cNvSpPr txBox="1"/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60"/>
          <p:cNvSpPr txBox="1"/>
          <p:nvPr>
            <p:ph idx="1" type="body"/>
          </p:nvPr>
        </p:nvSpPr>
        <p:spPr>
          <a:xfrm>
            <a:off x="1664370" y="2033588"/>
            <a:ext cx="8863262" cy="2790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indent="-228600" lvl="0" marL="457200" rt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6000"/>
              <a:buNone/>
              <a:defRPr sz="6000"/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34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1"/>
          <p:cNvSpPr txBox="1"/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b="0" i="0" sz="5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51"/>
          <p:cNvSpPr txBox="1"/>
          <p:nvPr>
            <p:ph idx="1" type="body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68300" lvl="0" marL="457200" marR="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Twentieth Century"/>
              <a:buChar char=" "/>
              <a:defRPr b="0" i="0" sz="2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2900" lvl="1" marL="914400" marR="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🢝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17500" lvl="2" marL="1371600" marR="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17500" lvl="3" marL="1828800" marR="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17500" lvl="4" marL="2286000" marR="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17500" lvl="5" marL="2743200" marR="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17500" lvl="6" marL="3200400" marR="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17500" lvl="7" marL="3657600" marR="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17500" lvl="8" marL="4114800" marR="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2" name="Google Shape;12;p51"/>
          <p:cNvSpPr txBox="1"/>
          <p:nvPr>
            <p:ph idx="10" type="dt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3" name="Google Shape;13;p51"/>
          <p:cNvSpPr txBox="1"/>
          <p:nvPr>
            <p:ph idx="11" type="ftr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4" name="Google Shape;14;p51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cxnSp>
        <p:nvCxnSpPr>
          <p:cNvPr id="15" name="Google Shape;15;p51"/>
          <p:cNvCxnSpPr/>
          <p:nvPr/>
        </p:nvCxnSpPr>
        <p:spPr>
          <a:xfrm rot="10800000">
            <a:off x="762000" y="826324"/>
            <a:ext cx="0" cy="914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51"/>
          <p:cNvSpPr/>
          <p:nvPr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7" name="Google Shape;17;p51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C6CD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8" name="Google Shape;18;p51"/>
          <p:cNvSpPr/>
          <p:nvPr/>
        </p:nvSpPr>
        <p:spPr>
          <a:xfrm>
            <a:off x="0" y="6371351"/>
            <a:ext cx="9780102" cy="432000"/>
          </a:xfrm>
          <a:custGeom>
            <a:rect b="b" l="l" r="r" t="t"/>
            <a:pathLst>
              <a:path extrusionOk="0" h="432000" w="9780102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" name="Google Shape;19;p51"/>
          <p:cNvSpPr txBox="1"/>
          <p:nvPr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08000">
            <a:spAutoFit/>
          </a:bodyPr>
          <a:lstStyle/>
          <a:p>
            <a:pPr indent="0" lvl="0" marL="0" marR="0" rtl="0" algn="r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a-IR" sz="2500" u="none" cap="none" strike="noStrike">
                <a:solidFill>
                  <a:schemeClr val="accen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TREY</a:t>
            </a:r>
            <a:r>
              <a:rPr b="1" i="0" lang="fa-IR" sz="1600" u="none" cap="none" strike="noStrike">
                <a:solidFill>
                  <a:schemeClr val="accen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br>
              <a:rPr b="1" i="0" lang="fa-IR" sz="1600" u="none" cap="none" strike="noStrike">
                <a:solidFill>
                  <a:schemeClr val="accen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b="0" i="0" lang="fa-IR" sz="1200" u="none" cap="none" strike="noStrik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research</a:t>
            </a:r>
            <a:endParaRPr/>
          </a:p>
        </p:txBody>
      </p:sp>
      <p:sp>
        <p:nvSpPr>
          <p:cNvPr id="20" name="Google Shape;20;p51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" name="Google Shape;21;p51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22" name="Google Shape;22;p51"/>
          <p:cNvCxnSpPr/>
          <p:nvPr/>
        </p:nvCxnSpPr>
        <p:spPr>
          <a:xfrm rot="10800000">
            <a:off x="1" y="6371351"/>
            <a:ext cx="12191999" cy="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1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2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9" Type="http://schemas.openxmlformats.org/officeDocument/2006/relationships/image" Target="../media/image20.jpg"/><Relationship Id="rId5" Type="http://schemas.openxmlformats.org/officeDocument/2006/relationships/image" Target="../media/image27.jpg"/><Relationship Id="rId6" Type="http://schemas.openxmlformats.org/officeDocument/2006/relationships/image" Target="../media/image29.jpg"/><Relationship Id="rId7" Type="http://schemas.openxmlformats.org/officeDocument/2006/relationships/image" Target="../media/image21.jpg"/><Relationship Id="rId8" Type="http://schemas.openxmlformats.org/officeDocument/2006/relationships/image" Target="../media/image24.jpg"/><Relationship Id="rId11" Type="http://schemas.openxmlformats.org/officeDocument/2006/relationships/image" Target="../media/image19.jpg"/><Relationship Id="rId10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Relationship Id="rId4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Relationship Id="rId4" Type="http://schemas.openxmlformats.org/officeDocument/2006/relationships/image" Target="../media/image1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g"/><Relationship Id="rId4" Type="http://schemas.openxmlformats.org/officeDocument/2006/relationships/image" Target="../media/image1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vmlDrawing" Target="../drawings/vmlDrawing1.vml"/><Relationship Id="rId4" Type="http://schemas.openxmlformats.org/officeDocument/2006/relationships/package" Target="../embeddings/Microsoft_Office_PowerPoint_Slide1.sldx"/><Relationship Id="rId5" Type="http://schemas.openxmlformats.org/officeDocument/2006/relationships/package" Target="../embeddings/Microsoft_Office_PowerPoint_Slide1.sldx"/><Relationship Id="rId6" Type="http://schemas.openxmlformats.org/officeDocument/2006/relationships/image" Target="../media/image33.png"/><Relationship Id="rId7" Type="http://schemas.openxmlformats.org/officeDocument/2006/relationships/image" Target="../media/image1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3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3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16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813"/>
            <a:ext cx="12192000" cy="685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4" name="Google Shape;354;p10"/>
          <p:cNvGraphicFramePr/>
          <p:nvPr/>
        </p:nvGraphicFramePr>
        <p:xfrm>
          <a:off x="0" y="1"/>
          <a:ext cx="12192001" cy="6858000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355" name="Google Shape;355;p10"/>
          <p:cNvSpPr/>
          <p:nvPr/>
        </p:nvSpPr>
        <p:spPr>
          <a:xfrm>
            <a:off x="495063" y="217572"/>
            <a:ext cx="187904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a-IR" sz="2800" u="none" cap="none" strike="noStrike">
                <a:solidFill>
                  <a:schemeClr val="dk1"/>
                </a:solidFill>
                <a:latin typeface="Lalezar"/>
                <a:ea typeface="Lalezar"/>
                <a:cs typeface="Lalezar"/>
                <a:sym typeface="Lalezar"/>
              </a:rPr>
              <a:t>سرمایه شرکت</a:t>
            </a:r>
            <a:endParaRPr sz="2800">
              <a:solidFill>
                <a:schemeClr val="dk1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sp>
        <p:nvSpPr>
          <p:cNvPr id="356" name="Google Shape;356;p10"/>
          <p:cNvSpPr txBox="1"/>
          <p:nvPr/>
        </p:nvSpPr>
        <p:spPr>
          <a:xfrm>
            <a:off x="271101" y="740792"/>
            <a:ext cx="2358496" cy="3247697"/>
          </a:xfrm>
          <a:prstGeom prst="rect">
            <a:avLst/>
          </a:prstGeom>
          <a:solidFill>
            <a:schemeClr val="accent1">
              <a:alpha val="862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7500"/>
          </a:bodyPr>
          <a:lstStyle/>
          <a:p>
            <a:pPr indent="0" lvl="0" marL="0" marR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Twentieth Century"/>
              <a:buNone/>
            </a:pPr>
            <a:r>
              <a:rPr b="0" lang="fa-IR" sz="2000" u="none" cap="non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درحال حاضر بالغ بر </a:t>
            </a:r>
            <a:r>
              <a:rPr b="0" lang="fa-IR" sz="2400" u="none" cap="non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200,000,000,000</a:t>
            </a:r>
            <a:r>
              <a:rPr b="0" lang="fa-IR" sz="2000" u="none" cap="non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ريال و منقسم به </a:t>
            </a:r>
            <a:r>
              <a:rPr b="0" lang="fa-IR" sz="2800" u="none" cap="non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200,000,000</a:t>
            </a:r>
            <a:r>
              <a:rPr b="0" lang="fa-IR" sz="2000" u="none" cap="non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b="0" lang="fa-IR" sz="2800" u="none" cap="non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سهم هزار ريالي</a:t>
            </a:r>
            <a:endParaRPr b="0" sz="2000" u="none" cap="none">
              <a:solidFill>
                <a:srgbClr val="3F3F3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57" name="Google Shape;357;p10"/>
          <p:cNvSpPr/>
          <p:nvPr/>
        </p:nvSpPr>
        <p:spPr>
          <a:xfrm flipH="1">
            <a:off x="2440410" y="290089"/>
            <a:ext cx="346841" cy="378185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1"/>
          <p:cNvSpPr txBox="1"/>
          <p:nvPr>
            <p:ph type="title"/>
          </p:nvPr>
        </p:nvSpPr>
        <p:spPr>
          <a:xfrm>
            <a:off x="3751150" y="0"/>
            <a:ext cx="4903599" cy="12763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252000" spcFirstLastPara="1" rIns="180000" wrap="square" tIns="180000">
            <a:normAutofit/>
          </a:bodyPr>
          <a:lstStyle/>
          <a:p>
            <a:pPr indent="0" lvl="0" marL="0" rt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Lalezar"/>
              <a:buNone/>
            </a:pPr>
            <a:r>
              <a:rPr b="0" lang="fa-IR" sz="44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ترکیب سهامدارن</a:t>
            </a:r>
            <a:endParaRPr b="0" sz="4400">
              <a:solidFill>
                <a:srgbClr val="1C6294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graphicFrame>
        <p:nvGraphicFramePr>
          <p:cNvPr id="363" name="Google Shape;363;p11"/>
          <p:cNvGraphicFramePr/>
          <p:nvPr/>
        </p:nvGraphicFramePr>
        <p:xfrm>
          <a:off x="6457949" y="2260131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{2CA12626-E335-4AC1-BC06-5B961DA552C3}</a:tableStyleId>
              </a:tblPr>
              <a:tblGrid>
                <a:gridCol w="1084750"/>
                <a:gridCol w="1362150"/>
                <a:gridCol w="886275"/>
                <a:gridCol w="1792225"/>
                <a:gridCol w="467725"/>
              </a:tblGrid>
              <a:tr h="7071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در صد  سهام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تعداد سهام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تعداد  نفرات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عنوان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ردیف 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</a:tr>
              <a:tr h="707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2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%64</a:t>
                      </a:r>
                      <a:endParaRPr b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126.859.095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15,151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000" u="none" cap="none" strike="noStrike"/>
                        <a:t>اشخاص  حقیقی </a:t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</a:tr>
              <a:tr h="707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2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%37</a:t>
                      </a:r>
                      <a:endParaRPr b="0" sz="14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73.140.905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000" u="none" cap="none" strike="noStrike"/>
                        <a:t>اشخاص  </a:t>
                      </a:r>
                      <a:r>
                        <a:rPr lang="fa-IR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حقوقی</a:t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</a:tr>
              <a:tr h="707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2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%100</a:t>
                      </a:r>
                      <a:endParaRPr b="0" sz="14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200,000,000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15.160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 gridSpan="2"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000" u="none" cap="none" strike="noStrike"/>
                        <a:t>مجموع سهامداران </a:t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 hMerge="1"/>
              </a:tr>
            </a:tbl>
          </a:graphicData>
        </a:graphic>
      </p:graphicFrame>
      <p:pic>
        <p:nvPicPr>
          <p:cNvPr id="364" name="Google Shape;36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60130"/>
            <a:ext cx="6457950" cy="3554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600"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nference room" id="369" name="Google Shape;369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5" l="0" r="0" t="45"/>
          <a:stretch/>
        </p:blipFill>
        <p:spPr>
          <a:xfrm>
            <a:off x="0" y="99354"/>
            <a:ext cx="12192000" cy="63713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370" name="Google Shape;370;p12"/>
          <p:cNvSpPr txBox="1"/>
          <p:nvPr>
            <p:ph idx="1" type="body"/>
          </p:nvPr>
        </p:nvSpPr>
        <p:spPr>
          <a:xfrm>
            <a:off x="8954069" y="504876"/>
            <a:ext cx="2856931" cy="673538"/>
          </a:xfrm>
          <a:prstGeom prst="rect">
            <a:avLst/>
          </a:prstGeom>
          <a:gradFill>
            <a:gsLst>
              <a:gs pos="0">
                <a:srgbClr val="19A0D2"/>
              </a:gs>
              <a:gs pos="100000">
                <a:srgbClr val="39C0F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76200" rotWithShape="0" algn="ctr" dir="5400000" dist="25400">
              <a:srgbClr val="000000">
                <a:alpha val="60000"/>
              </a:srgbClr>
            </a:outerShdw>
          </a:effectLst>
        </p:spPr>
        <p:txBody>
          <a:bodyPr anchorCtr="0" anchor="ctr" bIns="180000" lIns="180000" spcFirstLastPara="1" rIns="180000" wrap="square" tIns="1800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a-IR" sz="24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سهام شرکت های تابعه </a:t>
            </a:r>
            <a:endParaRPr sz="2400"/>
          </a:p>
        </p:txBody>
      </p:sp>
      <p:sp>
        <p:nvSpPr>
          <p:cNvPr id="371" name="Google Shape;371;p12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graphicFrame>
        <p:nvGraphicFramePr>
          <p:cNvPr id="372" name="Google Shape;372;p12"/>
          <p:cNvGraphicFramePr/>
          <p:nvPr/>
        </p:nvGraphicFramePr>
        <p:xfrm>
          <a:off x="3452885" y="1569492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{AA54248A-0C9C-449D-AC92-3FA1C8244C8F}</a:tableStyleId>
              </a:tblPr>
              <a:tblGrid>
                <a:gridCol w="1419375"/>
                <a:gridCol w="3618075"/>
                <a:gridCol w="527550"/>
              </a:tblGrid>
              <a:tr h="33152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درصد</a:t>
                      </a:r>
                      <a:r>
                        <a:rPr lang="fa-IR" sz="1100" u="none" cap="none" strike="noStrike"/>
                        <a:t>  </a:t>
                      </a:r>
                      <a:r>
                        <a:rPr lang="fa-IR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سهام</a:t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عنوان</a:t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100" u="none" cap="none" strike="noStrike"/>
                        <a:t>ردیف </a:t>
                      </a:r>
                      <a:endParaRPr sz="1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45230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2000" u="none" cap="none" strike="noStrike">
                          <a:solidFill>
                            <a:schemeClr val="dk1"/>
                          </a:solidFill>
                        </a:rPr>
                        <a:t>1.4%</a:t>
                      </a:r>
                      <a:endParaRPr b="0"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fa-I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شــــركــت‌  بناهای پیش ساخته  ( ديسمان) 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</a:tr>
              <a:tr h="33152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2000" u="none" cap="none" strike="noStrike">
                          <a:solidFill>
                            <a:schemeClr val="dk1"/>
                          </a:solidFill>
                        </a:rPr>
                        <a:t>16.16%</a:t>
                      </a:r>
                      <a:endParaRPr b="0"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fa-I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شــــركــت‌     پگاه‌ نقش جهان‌ اصفهان</a:t>
                      </a:r>
                      <a:endParaRPr b="1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</a:tr>
              <a:tr h="33152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2000" u="none" cap="none" strike="noStrike">
                          <a:solidFill>
                            <a:schemeClr val="dk1"/>
                          </a:solidFill>
                        </a:rPr>
                        <a:t>0.88%</a:t>
                      </a:r>
                      <a:endParaRPr b="0"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fa-I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شـــرکـــت پگاه گستر آپادانا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</a:tr>
              <a:tr h="33152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2000" u="none" cap="none" strike="noStrike">
                          <a:solidFill>
                            <a:schemeClr val="dk1"/>
                          </a:solidFill>
                        </a:rPr>
                        <a:t>1.12%</a:t>
                      </a:r>
                      <a:endParaRPr b="0"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شــــركــت‌ نويداحياءگران سازندگي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</a:tr>
              <a:tr h="33152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2000" u="none" cap="none" strike="noStrike">
                          <a:solidFill>
                            <a:schemeClr val="dk1"/>
                          </a:solidFill>
                        </a:rPr>
                        <a:t>13.10%</a:t>
                      </a:r>
                      <a:endParaRPr b="0"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fa-I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شــــركــت‌  پگاه ‌كوشان‌سپاهان‌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</a:tr>
              <a:tr h="3321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2000" u="none" cap="none" strike="noStrike">
                          <a:solidFill>
                            <a:schemeClr val="dk1"/>
                          </a:solidFill>
                        </a:rPr>
                        <a:t>0.98%</a:t>
                      </a:r>
                      <a:endParaRPr b="0"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fa-I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شــــركــت‌ پگاه  بهمن سپاهان 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</a:tr>
              <a:tr h="33152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2000" u="none" cap="none" strike="noStrike">
                          <a:solidFill>
                            <a:schemeClr val="dk1"/>
                          </a:solidFill>
                        </a:rPr>
                        <a:t>3.25%</a:t>
                      </a:r>
                      <a:endParaRPr b="0"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fa-I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شــــركــت پگاه‌ چهلستون‌ اصفهان 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</a:tr>
              <a:tr h="40710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2000" u="none" cap="none" strike="noStrike">
                          <a:solidFill>
                            <a:schemeClr val="dk1"/>
                          </a:solidFill>
                        </a:rPr>
                        <a:t>0</a:t>
                      </a:r>
                      <a:endParaRPr b="0"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fa-IR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شـــرکـــت پگاه صنعت  سپاهان  </a:t>
                      </a:r>
                      <a:endParaRPr b="1" sz="1400" u="none" cap="none" strike="noStrike">
                        <a:solidFill>
                          <a:srgbClr val="BFBFB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1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</a:tr>
              <a:tr h="4402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20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36.53%</a:t>
                      </a:r>
                      <a:endParaRPr b="0" sz="20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 gridSpan="2"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مجموع  </a:t>
                      </a:r>
                      <a:endParaRPr b="1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/>
                </a:tc>
                <a:tc hMerge="1"/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7" name="Google Shape;377;p13"/>
          <p:cNvGraphicFramePr/>
          <p:nvPr/>
        </p:nvGraphicFramePr>
        <p:xfrm>
          <a:off x="122830" y="301875"/>
          <a:ext cx="11811667" cy="6117771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8571"/>
            <a:ext cx="12192000" cy="688657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4"/>
          <p:cNvSpPr txBox="1"/>
          <p:nvPr>
            <p:ph type="title"/>
          </p:nvPr>
        </p:nvSpPr>
        <p:spPr>
          <a:xfrm>
            <a:off x="8702566" y="248428"/>
            <a:ext cx="2932481" cy="403164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Arial"/>
              <a:buNone/>
            </a:pPr>
            <a:r>
              <a:rPr lang="fa-IR" sz="4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گزارش عملکرد</a:t>
            </a:r>
            <a:endParaRPr sz="4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4"/>
          <p:cNvSpPr/>
          <p:nvPr/>
        </p:nvSpPr>
        <p:spPr>
          <a:xfrm>
            <a:off x="631247" y="1252147"/>
            <a:ext cx="10929506" cy="5078313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73914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3A3E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323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خرید </a:t>
            </a:r>
            <a:r>
              <a:rPr lang="fa-IR" sz="2400">
                <a:solidFill>
                  <a:srgbClr val="CC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یک واحد پتروشیمیایی  در شهرک صنعتی رازی</a:t>
            </a:r>
            <a:endParaRPr sz="2400">
              <a:solidFill>
                <a:srgbClr val="CC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73914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3A3E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323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بررسی و تأمین مالی درخواستهای شرکتهای اقماری جهت عملیات اجرائی پروژه های ساختمانی، تولیدی ، صنعتی ، معدنی ، بازرگانی و... </a:t>
            </a:r>
            <a:endParaRPr sz="2400">
              <a:solidFill>
                <a:srgbClr val="323A3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73914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3A3E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323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تامین مالی درخواستهای شرکتهای اقماری جهت توسعه ، تعمیرات اساسی مورد نیاز در جهت افزایش راندمان و بهره وری مناسب از تجهیزات کارخانه های مجموعه پگاه </a:t>
            </a:r>
            <a:endParaRPr sz="2400">
              <a:solidFill>
                <a:srgbClr val="323A3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73914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3A3E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323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پیگیری برنامه های مربوط به خرید کارخانه های صنعتی و ایجاد واحد های تولیدی در زمینه نفت، گاز ، پتروشیمی و فولاد </a:t>
            </a:r>
            <a:endParaRPr sz="2400">
              <a:solidFill>
                <a:srgbClr val="323A3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73914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3A3E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323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سرمایه گذاری در حوزه مسکن و تجاری </a:t>
            </a:r>
            <a:endParaRPr sz="2400">
              <a:solidFill>
                <a:srgbClr val="323A3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73914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3A3E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323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تهیه صورتهای مالی جهت ارائه به مجمع عمومی عادی سالیانه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8571"/>
            <a:ext cx="12192000" cy="688657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5"/>
          <p:cNvSpPr/>
          <p:nvPr/>
        </p:nvSpPr>
        <p:spPr>
          <a:xfrm>
            <a:off x="1018108" y="1380282"/>
            <a:ext cx="10155783" cy="4524315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73914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3A3E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323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وصول مطالبات شرکت</a:t>
            </a:r>
            <a:endParaRPr/>
          </a:p>
          <a:p>
            <a:pPr indent="-457200" lvl="0" marL="73914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3A3E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323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تهیه و ارسال گزارش فصلی ماده 169 و ارزش افزوده </a:t>
            </a:r>
            <a:endParaRPr/>
          </a:p>
          <a:p>
            <a:pPr indent="-457200" lvl="0" marL="73914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3A3E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323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پیگیری کلیه امور مربوط به تأمین اجتماعی و تسویه امور مالیاتی </a:t>
            </a:r>
            <a:endParaRPr/>
          </a:p>
          <a:p>
            <a:pPr indent="-457200" lvl="0" marL="73914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3A3E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323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پیگیری امورات مربوط به اموال و دارایی های شرکت</a:t>
            </a:r>
            <a:endParaRPr/>
          </a:p>
          <a:p>
            <a:pPr indent="-457200" lvl="0" marL="73914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3A3E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323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هماهنگی لازم جهت پرداخت گروهی سود سهام سهامداران</a:t>
            </a:r>
            <a:endParaRPr/>
          </a:p>
          <a:p>
            <a:pPr indent="-457200" lvl="0" marL="73914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3A3E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323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استقرار </a:t>
            </a:r>
            <a:r>
              <a:rPr lang="fa-IR" sz="2400">
                <a:solidFill>
                  <a:srgbClr val="CC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سیستم یکپارچه  اتوماسیون اداری </a:t>
            </a:r>
            <a:r>
              <a:rPr lang="fa-IR" sz="2400">
                <a:solidFill>
                  <a:srgbClr val="323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در  شرکت و شرکت های تابعه </a:t>
            </a:r>
            <a:endParaRPr/>
          </a:p>
          <a:p>
            <a:pPr indent="-457200" lvl="0" marL="73914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3A3E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323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استقرار </a:t>
            </a:r>
            <a:r>
              <a:rPr lang="fa-IR" sz="2400">
                <a:solidFill>
                  <a:srgbClr val="CC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پورتال تحت وب جهت امور سهامداران </a:t>
            </a:r>
            <a:r>
              <a:rPr lang="fa-IR" sz="2400">
                <a:solidFill>
                  <a:srgbClr val="323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شرکت</a:t>
            </a:r>
            <a:endParaRPr/>
          </a:p>
          <a:p>
            <a:pPr indent="-457200" lvl="0" marL="73914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23A3E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323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استقرار واحد فن آوری اطلاعات در  شرکت</a:t>
            </a:r>
            <a:endParaRPr/>
          </a:p>
        </p:txBody>
      </p:sp>
      <p:sp>
        <p:nvSpPr>
          <p:cNvPr id="391" name="Google Shape;391;p15"/>
          <p:cNvSpPr txBox="1"/>
          <p:nvPr>
            <p:ph type="title"/>
          </p:nvPr>
        </p:nvSpPr>
        <p:spPr>
          <a:xfrm>
            <a:off x="8688498" y="656392"/>
            <a:ext cx="2932481" cy="403164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Arial"/>
              <a:buNone/>
            </a:pPr>
            <a:r>
              <a:rPr lang="fa-IR" sz="4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گزارش عملکرد</a:t>
            </a:r>
            <a:endParaRPr sz="4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6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pic>
        <p:nvPicPr>
          <p:cNvPr descr="conference room" id="397" name="Google Shape;397;p16"/>
          <p:cNvPicPr preferRelativeResize="0"/>
          <p:nvPr/>
        </p:nvPicPr>
        <p:blipFill rotWithShape="1">
          <a:blip r:embed="rId3">
            <a:alphaModFix/>
          </a:blip>
          <a:srcRect b="45" l="0" r="0" t="45"/>
          <a:stretch/>
        </p:blipFill>
        <p:spPr>
          <a:xfrm>
            <a:off x="0" y="1"/>
            <a:ext cx="12192000" cy="680335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6"/>
          <p:cNvSpPr/>
          <p:nvPr/>
        </p:nvSpPr>
        <p:spPr>
          <a:xfrm>
            <a:off x="657726" y="306120"/>
            <a:ext cx="10876547" cy="1015663"/>
          </a:xfrm>
          <a:prstGeom prst="rect">
            <a:avLst/>
          </a:prstGeom>
          <a:solidFill>
            <a:srgbClr val="D8D8D8">
              <a:alpha val="5686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6000">
                <a:solidFill>
                  <a:srgbClr val="1C62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شــركتهاي گـروه پگـاه رزم آوران</a:t>
            </a:r>
            <a:endParaRPr b="1" sz="6000">
              <a:solidFill>
                <a:srgbClr val="1C62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9" name="Google Shape;39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64097" y="2150583"/>
            <a:ext cx="2170176" cy="115824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400" name="Google Shape;40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1200" y="1795275"/>
            <a:ext cx="1645170" cy="186885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401" name="Google Shape;401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15983" y="4434168"/>
            <a:ext cx="1618290" cy="164015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402" name="Google Shape;402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61200" y="4686965"/>
            <a:ext cx="2170176" cy="138736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403" name="Google Shape;403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9283" y="2056392"/>
            <a:ext cx="2151191" cy="138736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404" name="Google Shape;404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979333" y="4686965"/>
            <a:ext cx="1785476" cy="14399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405" name="Google Shape;405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07263" y="4727220"/>
            <a:ext cx="1626104" cy="139964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406" name="Google Shape;406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143375" y="1795275"/>
            <a:ext cx="1621434" cy="178784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7"/>
          <p:cNvSpPr txBox="1"/>
          <p:nvPr/>
        </p:nvSpPr>
        <p:spPr>
          <a:xfrm>
            <a:off x="6153150" y="628650"/>
            <a:ext cx="474345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4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شرکت دیسمان</a:t>
            </a:r>
            <a:endParaRPr sz="4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7"/>
          <p:cNvSpPr/>
          <p:nvPr/>
        </p:nvSpPr>
        <p:spPr>
          <a:xfrm flipH="1">
            <a:off x="10896600" y="692839"/>
            <a:ext cx="476250" cy="579507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13" name="Google Shape;41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1354" y="2415064"/>
            <a:ext cx="4543591" cy="242495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8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sp>
        <p:nvSpPr>
          <p:cNvPr id="419" name="Google Shape;419;p18"/>
          <p:cNvSpPr/>
          <p:nvPr/>
        </p:nvSpPr>
        <p:spPr>
          <a:xfrm>
            <a:off x="2758965" y="561000"/>
            <a:ext cx="889935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سرمایه شرکت دیسمان:	</a:t>
            </a:r>
            <a:r>
              <a:rPr lang="fa-IR" sz="3200">
                <a:solidFill>
                  <a:srgbClr val="C00000"/>
                </a:solidFill>
                <a:latin typeface="Lalezar"/>
                <a:ea typeface="Lalezar"/>
                <a:cs typeface="Lalezar"/>
                <a:sym typeface="Lalezar"/>
              </a:rPr>
              <a:t>42,603,000,000 ریال</a:t>
            </a:r>
            <a:endParaRPr sz="3200">
              <a:solidFill>
                <a:srgbClr val="C00000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graphicFrame>
        <p:nvGraphicFramePr>
          <p:cNvPr id="420" name="Google Shape;420;p18"/>
          <p:cNvGraphicFramePr/>
          <p:nvPr/>
        </p:nvGraphicFramePr>
        <p:xfrm>
          <a:off x="1844566" y="2075639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{AA54248A-0C9C-449D-AC92-3FA1C8244C8F}</a:tableStyleId>
              </a:tblPr>
              <a:tblGrid>
                <a:gridCol w="2735050"/>
                <a:gridCol w="2963925"/>
                <a:gridCol w="2554025"/>
              </a:tblGrid>
              <a:tr h="42212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مشخصات سهامداران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تعداد سهام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درصد نسبت به کل سهام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5466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/>
                        <a:t>پگاه رزم آوران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42.602.610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99،99%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4685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/>
                        <a:t>پگاه نقش جهان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10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0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4685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/>
                        <a:t>پگاه بهمن سپاهان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10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0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4685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/>
                        <a:t>پگاه کوشان سپاهان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10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0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4685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/>
                        <a:t>نوید احیاء گران سازندگی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10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0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4685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سایر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350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0.01%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5466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جمع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42،603،000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100%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</a:tbl>
          </a:graphicData>
        </a:graphic>
      </p:graphicFrame>
      <p:pic>
        <p:nvPicPr>
          <p:cNvPr id="421" name="Google Shape;42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429" y="302838"/>
            <a:ext cx="2063108" cy="110109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19"/>
          <p:cNvPicPr preferRelativeResize="0"/>
          <p:nvPr/>
        </p:nvPicPr>
        <p:blipFill rotWithShape="1">
          <a:blip r:embed="rId3">
            <a:alphaModFix/>
          </a:blip>
          <a:srcRect b="0" l="0" r="0" t="947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19"/>
          <p:cNvSpPr/>
          <p:nvPr/>
        </p:nvSpPr>
        <p:spPr>
          <a:xfrm>
            <a:off x="167508" y="605367"/>
            <a:ext cx="11856983" cy="5416868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3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بخش تولید و فروش قطعات پیش ساخته در سال 1400</a:t>
            </a:r>
            <a:endParaRPr b="1" sz="32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تولید قطعات پیش ساخته بتونی معادل </a:t>
            </a:r>
            <a:r>
              <a:rPr lang="fa-IR" sz="2400">
                <a:solidFill>
                  <a:srgbClr val="FF3333"/>
                </a:solidFill>
                <a:latin typeface="Lalezar"/>
                <a:ea typeface="Lalezar"/>
                <a:cs typeface="Lalezar"/>
                <a:sym typeface="Lalezar"/>
              </a:rPr>
              <a:t>13.633 متر مکعب </a:t>
            </a:r>
            <a:r>
              <a:rPr lang="fa-IR" sz="24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شامل ساخت دیوار.</a:t>
            </a:r>
            <a:endParaRPr/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   و قطعات وابسته ، سقف پیش ساخته و نیوجرسی.</a:t>
            </a:r>
            <a:endParaRPr/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تولید قطعات پیش ساخته </a:t>
            </a:r>
            <a:r>
              <a:rPr lang="fa-IR" sz="2400">
                <a:solidFill>
                  <a:srgbClr val="FF3333"/>
                </a:solidFill>
                <a:latin typeface="Lalezar"/>
                <a:ea typeface="Lalezar"/>
                <a:cs typeface="Lalezar"/>
                <a:sym typeface="Lalezar"/>
              </a:rPr>
              <a:t>GFRC </a:t>
            </a:r>
            <a:r>
              <a:rPr lang="fa-IR" sz="24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به مقدار </a:t>
            </a:r>
            <a:r>
              <a:rPr lang="fa-IR" sz="2400">
                <a:solidFill>
                  <a:srgbClr val="FF3333"/>
                </a:solidFill>
                <a:latin typeface="Lalezar"/>
                <a:ea typeface="Lalezar"/>
                <a:cs typeface="Lalezar"/>
                <a:sym typeface="Lalezar"/>
              </a:rPr>
              <a:t>73 متر مکعب </a:t>
            </a:r>
            <a:r>
              <a:rPr lang="fa-IR" sz="24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معادل </a:t>
            </a:r>
            <a:r>
              <a:rPr lang="fa-IR" sz="2400">
                <a:solidFill>
                  <a:srgbClr val="FF3333"/>
                </a:solidFill>
                <a:latin typeface="Lalezar"/>
                <a:ea typeface="Lalezar"/>
                <a:cs typeface="Lalezar"/>
                <a:sym typeface="Lalezar"/>
              </a:rPr>
              <a:t>3300 متر مربع</a:t>
            </a:r>
            <a:r>
              <a:rPr lang="fa-IR" sz="24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.</a:t>
            </a:r>
            <a:endParaRPr/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فروش قطعات پیش ساخته بتنی معادل</a:t>
            </a:r>
            <a:r>
              <a:rPr lang="fa-IR" sz="2400">
                <a:solidFill>
                  <a:srgbClr val="FF3333"/>
                </a:solidFill>
                <a:latin typeface="Lalezar"/>
                <a:ea typeface="Lalezar"/>
                <a:cs typeface="Lalezar"/>
                <a:sym typeface="Lalezar"/>
              </a:rPr>
              <a:t> 11956 متر مکعب </a:t>
            </a:r>
            <a:r>
              <a:rPr lang="fa-IR" sz="24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از قطعات تولیدی بتونی. </a:t>
            </a:r>
            <a:endParaRPr sz="2400">
              <a:solidFill>
                <a:srgbClr val="192D3A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فروش قطعات پیش ساخته </a:t>
            </a:r>
            <a:r>
              <a:rPr lang="fa-IR" sz="2000">
                <a:solidFill>
                  <a:srgbClr val="FF3333"/>
                </a:solidFill>
                <a:latin typeface="Lalezar"/>
                <a:ea typeface="Lalezar"/>
                <a:cs typeface="Lalezar"/>
                <a:sym typeface="Lalezar"/>
              </a:rPr>
              <a:t>GFRC</a:t>
            </a: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 به مقدار </a:t>
            </a:r>
            <a:r>
              <a:rPr lang="fa-IR" sz="2000">
                <a:solidFill>
                  <a:srgbClr val="FF3333"/>
                </a:solidFill>
                <a:latin typeface="Lalezar"/>
                <a:ea typeface="Lalezar"/>
                <a:cs typeface="Lalezar"/>
                <a:sym typeface="Lalezar"/>
              </a:rPr>
              <a:t>80 متر مکعب </a:t>
            </a: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معادل </a:t>
            </a:r>
            <a:r>
              <a:rPr lang="fa-IR" sz="2000">
                <a:solidFill>
                  <a:srgbClr val="FF3333"/>
                </a:solidFill>
                <a:latin typeface="Lalezar"/>
                <a:ea typeface="Lalezar"/>
                <a:cs typeface="Lalezar"/>
                <a:sym typeface="Lalezar"/>
              </a:rPr>
              <a:t>3500 متر مربع </a:t>
            </a: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از تولید سال جاری و ساخته شده سال قبل</a:t>
            </a:r>
            <a:r>
              <a:rPr lang="fa-IR" sz="2000">
                <a:solidFill>
                  <a:srgbClr val="192D3A"/>
                </a:solidFill>
                <a:latin typeface="Arial Black"/>
                <a:ea typeface="Arial Black"/>
                <a:cs typeface="Arial Black"/>
                <a:sym typeface="Arial Black"/>
              </a:rPr>
              <a:t>.</a:t>
            </a:r>
            <a:endParaRPr/>
          </a:p>
        </p:txBody>
      </p:sp>
      <p:pic>
        <p:nvPicPr>
          <p:cNvPr id="428" name="Google Shape;42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397" y="715723"/>
            <a:ext cx="3072119" cy="163961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393" y="1105469"/>
            <a:ext cx="10785763" cy="47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20"/>
          <p:cNvPicPr preferRelativeResize="0"/>
          <p:nvPr/>
        </p:nvPicPr>
        <p:blipFill rotWithShape="1">
          <a:blip r:embed="rId3">
            <a:alphaModFix/>
          </a:blip>
          <a:srcRect b="0" l="0" r="0" t="947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0"/>
          <p:cNvSpPr/>
          <p:nvPr/>
        </p:nvSpPr>
        <p:spPr>
          <a:xfrm>
            <a:off x="167508" y="181957"/>
            <a:ext cx="11856983" cy="643253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285750" marR="0" rtl="1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✔"/>
            </a:pPr>
            <a:r>
              <a:rPr b="1" lang="fa-IR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پروژه های خارج از کارخانه:</a:t>
            </a:r>
            <a:endParaRPr/>
          </a:p>
          <a:p>
            <a:pPr indent="-133350" lvl="0" marL="285750" marR="0" rtl="1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1" sz="24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3350" lvl="0" marL="285750" marR="0" rtl="1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1" sz="24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1960"/>
              <a:buFont typeface="Noto Sans Symbols"/>
              <a:buChar char="✔"/>
            </a:pP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 بخش نصب قطعات پیش ساخته تولیدی </a:t>
            </a:r>
            <a:r>
              <a:rPr lang="fa-IR" sz="2000">
                <a:solidFill>
                  <a:srgbClr val="FF3333"/>
                </a:solidFill>
                <a:latin typeface="Lalezar"/>
                <a:ea typeface="Lalezar"/>
                <a:cs typeface="Lalezar"/>
                <a:sym typeface="Lalezar"/>
              </a:rPr>
              <a:t>GFRC</a:t>
            </a:r>
            <a:endParaRPr sz="2000">
              <a:solidFill>
                <a:srgbClr val="FF3333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1960"/>
              <a:buFont typeface="Noto Sans Symbols"/>
              <a:buChar char="✔"/>
            </a:pP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اجرای نمای ساختمان هتل سیتی سنتر ، ساختمان </a:t>
            </a:r>
            <a:r>
              <a:rPr lang="fa-IR" sz="2000">
                <a:solidFill>
                  <a:srgbClr val="FF3333"/>
                </a:solidFill>
                <a:latin typeface="Lalezar"/>
                <a:ea typeface="Lalezar"/>
                <a:cs typeface="Lalezar"/>
                <a:sym typeface="Lalezar"/>
              </a:rPr>
              <a:t>IFC </a:t>
            </a: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پرستیژ لند ، اسانسور صاپا ،سالن اجلاس ، ساختمان موزه اهواز </a:t>
            </a:r>
            <a:endParaRPr sz="2000">
              <a:solidFill>
                <a:srgbClr val="192D3A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1960"/>
              <a:buFont typeface="Noto Sans Symbols"/>
              <a:buChar char="✔"/>
            </a:pP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بخش نصب قطعات پیش ساخته تولیدی بتنی </a:t>
            </a:r>
            <a:endParaRPr sz="2000">
              <a:solidFill>
                <a:srgbClr val="192D3A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1960"/>
              <a:buFont typeface="Noto Sans Symbols"/>
              <a:buChar char="✔"/>
            </a:pP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نصب و اجرای پروژه های </a:t>
            </a:r>
            <a:r>
              <a:rPr lang="fa-IR" sz="2000">
                <a:solidFill>
                  <a:srgbClr val="FF3333"/>
                </a:solidFill>
                <a:latin typeface="Lalezar"/>
                <a:ea typeface="Lalezar"/>
                <a:cs typeface="Lalezar"/>
                <a:sym typeface="Lalezar"/>
              </a:rPr>
              <a:t>حصار کشی </a:t>
            </a: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پایانه شهید محرابی ، پایانه جنوب غرب ( اندیشه ) ، شرکت کالای الکتریک ، کارخانه فولاد زاگرس جهان لنت ایرانیان ، فردوس تهران، اراضی جاسب</a:t>
            </a:r>
            <a:endParaRPr sz="2000">
              <a:solidFill>
                <a:srgbClr val="192D3A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1960"/>
              <a:buFont typeface="Noto Sans Symbols"/>
              <a:buChar char="✔"/>
            </a:pP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عملیات اجرایی نصب اسکلت قطعات پشی ساخته بتنی </a:t>
            </a:r>
            <a:r>
              <a:rPr lang="fa-IR" sz="2000">
                <a:solidFill>
                  <a:srgbClr val="FF3333"/>
                </a:solidFill>
                <a:latin typeface="Lalezar"/>
                <a:ea typeface="Lalezar"/>
                <a:cs typeface="Lalezar"/>
                <a:sym typeface="Lalezar"/>
              </a:rPr>
              <a:t>پروژه 146 واحدی مسکن اقدام ملی شهرستان تیران و کرون </a:t>
            </a: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براساس قرارداد منعقده با بنیاد مسکن استان اصفهان</a:t>
            </a:r>
            <a:endParaRPr sz="2000">
              <a:solidFill>
                <a:srgbClr val="192D3A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1960"/>
              <a:buFont typeface="Noto Sans Symbols"/>
              <a:buChar char="✔"/>
            </a:pP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 نصب قطعات پیش ساخته بتنی نیوجرسی مربوط به قرارداد شرکت عمران آوران جاوید ( اتوبان اقارب پرست )</a:t>
            </a:r>
            <a:endParaRPr sz="2000">
              <a:solidFill>
                <a:srgbClr val="192D3A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pic>
        <p:nvPicPr>
          <p:cNvPr id="435" name="Google Shape;43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398" y="337354"/>
            <a:ext cx="3072119" cy="163961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21"/>
          <p:cNvPicPr preferRelativeResize="0"/>
          <p:nvPr/>
        </p:nvPicPr>
        <p:blipFill rotWithShape="1">
          <a:blip r:embed="rId3">
            <a:alphaModFix/>
          </a:blip>
          <a:srcRect b="0" l="0" r="0" t="947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1"/>
          <p:cNvSpPr/>
          <p:nvPr/>
        </p:nvSpPr>
        <p:spPr>
          <a:xfrm>
            <a:off x="429878" y="708094"/>
            <a:ext cx="11628772" cy="5632311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206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206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000">
                <a:solidFill>
                  <a:srgbClr val="00206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رئوس برنامه ريزي شركت در سال 1401</a:t>
            </a:r>
            <a:endParaRPr b="1" sz="2000">
              <a:solidFill>
                <a:srgbClr val="00206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206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206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 </a:t>
            </a:r>
            <a:endParaRPr b="1" sz="20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تولید قطعات ، حمل و نصب قراردادهای مربوط به سالن شرکت گروه صنعتی نیلبافت سپاهان وسالن نیروی دریایی سپاه هرمزگان </a:t>
            </a:r>
            <a:endParaRPr sz="2000">
              <a:solidFill>
                <a:srgbClr val="192D3A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تولید قطعات پیش ساخته ( سقف ) براساس استاندارد و نیاز بازار </a:t>
            </a:r>
            <a:endParaRPr sz="2000">
              <a:solidFill>
                <a:srgbClr val="192D3A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پیگیری انعقاد قراردادهای مربوط به تولیدات بتنی حصارکشی( دیوار و فندانسیون و ستون )</a:t>
            </a:r>
            <a:endParaRPr sz="2000">
              <a:solidFill>
                <a:srgbClr val="192D3A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پیگیری جهت انعقاد قرارداد طرح مسکن ملی با شرکت عمران بهارستان و...</a:t>
            </a:r>
            <a:endParaRPr sz="2000">
              <a:solidFill>
                <a:srgbClr val="192D3A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پیگیری طرح انتقال و جابجایی کارخانه دیسمان</a:t>
            </a:r>
            <a:endParaRPr sz="2000">
              <a:solidFill>
                <a:srgbClr val="192D3A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-342900" lvl="0" marL="34290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92D3A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92D3A"/>
                </a:solidFill>
                <a:latin typeface="Lalezar"/>
                <a:ea typeface="Lalezar"/>
                <a:cs typeface="Lalezar"/>
                <a:sym typeface="Lalezar"/>
              </a:rPr>
              <a:t>پیگیری خرید زمین مناسب جهت انتقال کارخانه دیسمان همراه با بروز رسانی تجهیزات.......</a:t>
            </a:r>
            <a:endParaRPr sz="2000">
              <a:solidFill>
                <a:srgbClr val="192D3A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pic>
        <p:nvPicPr>
          <p:cNvPr id="442" name="Google Shape;44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064" y="788276"/>
            <a:ext cx="3072119" cy="163961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2"/>
          <p:cNvSpPr txBox="1"/>
          <p:nvPr/>
        </p:nvSpPr>
        <p:spPr>
          <a:xfrm>
            <a:off x="1466193" y="628650"/>
            <a:ext cx="943040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4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شرکت پگاه نقش جهان اصفهان (سهامی خاص)</a:t>
            </a:r>
            <a:endParaRPr sz="4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22"/>
          <p:cNvSpPr/>
          <p:nvPr/>
        </p:nvSpPr>
        <p:spPr>
          <a:xfrm flipH="1">
            <a:off x="10896600" y="692839"/>
            <a:ext cx="476250" cy="579507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49" name="Google Shape;44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5062" y="2347068"/>
            <a:ext cx="2683496" cy="304835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/>
          <p:nvPr/>
        </p:nvSpPr>
        <p:spPr>
          <a:xfrm>
            <a:off x="2380592" y="1027248"/>
            <a:ext cx="932502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سرمایه شرکت پگاه نقش جهان اصفهان:		</a:t>
            </a:r>
            <a:r>
              <a:rPr lang="fa-IR" sz="3200">
                <a:solidFill>
                  <a:srgbClr val="C00000"/>
                </a:solidFill>
                <a:latin typeface="Lalezar"/>
                <a:ea typeface="Lalezar"/>
                <a:cs typeface="Lalezar"/>
                <a:sym typeface="Lalezar"/>
              </a:rPr>
              <a:t>10,000,000.000 ریال</a:t>
            </a:r>
            <a:endParaRPr sz="3200">
              <a:solidFill>
                <a:srgbClr val="C00000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55" name="Google Shape;455;p23"/>
          <p:cNvGraphicFramePr/>
          <p:nvPr/>
        </p:nvGraphicFramePr>
        <p:xfrm>
          <a:off x="2662250" y="232946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{AA54248A-0C9C-449D-AC92-3FA1C8244C8F}</a:tableStyleId>
              </a:tblPr>
              <a:tblGrid>
                <a:gridCol w="2788425"/>
                <a:gridCol w="2611975"/>
                <a:gridCol w="1766725"/>
              </a:tblGrid>
              <a:tr h="45112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مشخصات سهامداران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تعداد سهام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درصد نسبت به کل سهام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6315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پگاه رزم آوران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9،999،960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99،9996%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پگاه بهمن سپاهان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0.0001%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نوید احیاء گران سازندگی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0.0001%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دیسمان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wentieth Century"/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0.0001%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پگاه کوشان سپاهان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0.0001%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جمع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10،000،000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100%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</a:tr>
            </a:tbl>
          </a:graphicData>
        </a:graphic>
      </p:graphicFrame>
      <p:pic>
        <p:nvPicPr>
          <p:cNvPr id="456" name="Google Shape;45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014" y="297551"/>
            <a:ext cx="1576552" cy="179090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4"/>
          <p:cNvSpPr/>
          <p:nvPr/>
        </p:nvSpPr>
        <p:spPr>
          <a:xfrm>
            <a:off x="92242" y="144379"/>
            <a:ext cx="12007516" cy="56015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اهم فعالیتهای انجام شده طی سال مالی   1400:</a:t>
            </a:r>
            <a:endParaRPr b="1" sz="2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000">
                <a:solidFill>
                  <a:srgbClr val="7030A0"/>
                </a:solidFill>
                <a:latin typeface="Lalezar"/>
                <a:ea typeface="Lalezar"/>
                <a:cs typeface="Lalezar"/>
                <a:sym typeface="Lalezar"/>
              </a:rPr>
              <a:t>پروژه ی 110 واحدی الماس نقش جهان واقع در خیابان 5 آذر: </a:t>
            </a:r>
            <a:r>
              <a:rPr lang="fa-IR" sz="2000">
                <a:solidFill>
                  <a:srgbClr val="CC3300"/>
                </a:solidFill>
                <a:latin typeface="Lalezar"/>
                <a:ea typeface="Lalezar"/>
                <a:cs typeface="Lalezar"/>
                <a:sym typeface="Lalezar"/>
              </a:rPr>
              <a:t>اتمام دیوار چینی ، گچ و خاک ، سفید کاری ، آهن کشی آسانسور ها ، پلاستر ، نصب درب های ضد سرقت ، نصب چها رچوبها ، عایق بندی ، اجرای سرامیک ، اجرای ملزومات بهداشتی ، کانال کولر ها ، گاز رسانی و همچنین اجرای عمده موزائیک وسنگ کاریها ، نصب درب و پنجره های چوبی و آلومینیومی ، اجرای کناف و  سقف کاذب  سرویس ها و تأسیسات  الکتریکی و آنش نشانی </a:t>
            </a:r>
            <a:endParaRPr sz="2000">
              <a:solidFill>
                <a:srgbClr val="CC3300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0" lvl="0" marL="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CC3300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-342900" lvl="0" marL="34290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تهیه صورتهای مالی جهت ارائه به مجمع عمومی عادی سالیانه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تنظیم و انعقاد قراردادهای حوزه مدیریت مالی و فروش آپارتمان های مسکونی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تهیه و ارسال گزارش فصلی ماده 169 و ارزش افزوده 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پیگیری کلیه امور مربوط به تأمین اجتماعی و تسویه امور مالیاتی 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دریافت مفاصا حساب پروژه های پیمانکاری از تأمین اجتماعی </a:t>
            </a:r>
            <a:endParaRPr/>
          </a:p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CC3300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grpSp>
        <p:nvGrpSpPr>
          <p:cNvPr id="462" name="Google Shape;462;p24"/>
          <p:cNvGrpSpPr/>
          <p:nvPr/>
        </p:nvGrpSpPr>
        <p:grpSpPr>
          <a:xfrm>
            <a:off x="712106" y="2240272"/>
            <a:ext cx="3086727" cy="3483591"/>
            <a:chOff x="1205592" y="22048"/>
            <a:chExt cx="3086727" cy="3483591"/>
          </a:xfrm>
        </p:grpSpPr>
        <p:sp>
          <p:nvSpPr>
            <p:cNvPr id="463" name="Google Shape;463;p24"/>
            <p:cNvSpPr/>
            <p:nvPr/>
          </p:nvSpPr>
          <p:spPr>
            <a:xfrm>
              <a:off x="1322447" y="143312"/>
              <a:ext cx="2844198" cy="987752"/>
            </a:xfrm>
            <a:prstGeom prst="ellipse">
              <a:avLst/>
            </a:prstGeom>
            <a:solidFill>
              <a:srgbClr val="BADBF2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2473355" y="2561983"/>
              <a:ext cx="551201" cy="352768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A7D2EE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1426073" y="2844198"/>
              <a:ext cx="2645766" cy="661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4"/>
            <p:cNvSpPr txBox="1"/>
            <p:nvPr/>
          </p:nvSpPr>
          <p:spPr>
            <a:xfrm>
              <a:off x="1426073" y="2844198"/>
              <a:ext cx="2645766" cy="661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3575" lIns="163575" spcFirstLastPara="1" rIns="163575" wrap="square" tIns="163575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2356500" y="1207351"/>
              <a:ext cx="992162" cy="992162"/>
            </a:xfrm>
            <a:prstGeom prst="ellipse">
              <a:avLst/>
            </a:prstGeom>
            <a:solidFill>
              <a:srgbClr val="19ACE4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4"/>
            <p:cNvSpPr txBox="1"/>
            <p:nvPr/>
          </p:nvSpPr>
          <p:spPr>
            <a:xfrm>
              <a:off x="2501799" y="1352650"/>
              <a:ext cx="701564" cy="7015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00" lIns="29200" spcFirstLastPara="1" rIns="29200" wrap="square" tIns="29200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1646553" y="463009"/>
              <a:ext cx="992162" cy="992162"/>
            </a:xfrm>
            <a:prstGeom prst="ellipse">
              <a:avLst/>
            </a:prstGeom>
            <a:solidFill>
              <a:srgbClr val="00B05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4"/>
            <p:cNvSpPr txBox="1"/>
            <p:nvPr/>
          </p:nvSpPr>
          <p:spPr>
            <a:xfrm>
              <a:off x="1791852" y="608308"/>
              <a:ext cx="701564" cy="7015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00" lIns="29200" spcFirstLastPara="1" rIns="29200" wrap="square" tIns="29200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2660763" y="223126"/>
              <a:ext cx="992162" cy="992162"/>
            </a:xfrm>
            <a:prstGeom prst="ellipse">
              <a:avLst/>
            </a:prstGeom>
            <a:solidFill>
              <a:srgbClr val="FF660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4"/>
            <p:cNvSpPr txBox="1"/>
            <p:nvPr/>
          </p:nvSpPr>
          <p:spPr>
            <a:xfrm>
              <a:off x="2806062" y="368425"/>
              <a:ext cx="701564" cy="7015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00" lIns="29200" spcFirstLastPara="1" rIns="29200" wrap="square" tIns="29200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205592" y="22048"/>
              <a:ext cx="3086727" cy="2469381"/>
            </a:xfrm>
            <a:custGeom>
              <a:rect b="b" l="l" r="r" t="t"/>
              <a:pathLst>
                <a:path extrusionOk="0" h="120000" w="120000">
                  <a:moveTo>
                    <a:pt x="584" y="34175"/>
                  </a:moveTo>
                  <a:lnTo>
                    <a:pt x="584" y="34175"/>
                  </a:lnTo>
                  <a:cubicBezTo>
                    <a:pt x="-2679" y="22567"/>
                    <a:pt x="7879" y="11072"/>
                    <a:pt x="27615" y="4745"/>
                  </a:cubicBezTo>
                  <a:cubicBezTo>
                    <a:pt x="47351" y="-1582"/>
                    <a:pt x="72649" y="-1582"/>
                    <a:pt x="92385" y="4745"/>
                  </a:cubicBezTo>
                  <a:cubicBezTo>
                    <a:pt x="112121" y="11072"/>
                    <a:pt x="122679" y="22567"/>
                    <a:pt x="119416" y="34175"/>
                  </a:cubicBezTo>
                  <a:lnTo>
                    <a:pt x="74854" y="113544"/>
                  </a:lnTo>
                  <a:cubicBezTo>
                    <a:pt x="73813" y="117246"/>
                    <a:pt x="67478" y="120000"/>
                    <a:pt x="60000" y="120000"/>
                  </a:cubicBezTo>
                  <a:cubicBezTo>
                    <a:pt x="52522" y="120000"/>
                    <a:pt x="46187" y="117246"/>
                    <a:pt x="45146" y="113544"/>
                  </a:cubicBezTo>
                  <a:close/>
                  <a:moveTo>
                    <a:pt x="4800" y="30000"/>
                  </a:moveTo>
                  <a:lnTo>
                    <a:pt x="4800" y="30000"/>
                  </a:lnTo>
                  <a:cubicBezTo>
                    <a:pt x="4800" y="43255"/>
                    <a:pt x="29514" y="54000"/>
                    <a:pt x="60000" y="54000"/>
                  </a:cubicBezTo>
                  <a:cubicBezTo>
                    <a:pt x="90486" y="54000"/>
                    <a:pt x="115200" y="43255"/>
                    <a:pt x="115200" y="30000"/>
                  </a:cubicBezTo>
                  <a:cubicBezTo>
                    <a:pt x="115200" y="16745"/>
                    <a:pt x="90486" y="6000"/>
                    <a:pt x="60000" y="6000"/>
                  </a:cubicBezTo>
                  <a:cubicBezTo>
                    <a:pt x="29514" y="6000"/>
                    <a:pt x="4800" y="16745"/>
                    <a:pt x="4800" y="30000"/>
                  </a:cubicBezTo>
                  <a:close/>
                </a:path>
              </a:pathLst>
            </a:custGeom>
            <a:solidFill>
              <a:srgbClr val="BFBFBF">
                <a:alpha val="40000"/>
              </a:srgbClr>
            </a:solidFill>
            <a:ln cap="flat" cmpd="sng" w="9525">
              <a:solidFill>
                <a:srgbClr val="19ACE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4" name="Google Shape;47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9617" y="5295220"/>
            <a:ext cx="1223066" cy="138936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5"/>
          <p:cNvSpPr/>
          <p:nvPr/>
        </p:nvSpPr>
        <p:spPr>
          <a:xfrm>
            <a:off x="355001" y="2295997"/>
            <a:ext cx="8484200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 تکمیل پروژه 110 واحدی الماس نقش جهان ( 5 آذر ) و همچنین تکمیل محوطه سازی و        دیوارکشی پروژه 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پیگیری نصب کلیه انشعابات آب ، برق ،گاز پروژه الماس نقش جهان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تحویل قطعی واحد های فروش رفته 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فروش ما بقی ساختمان های ساخته شده 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خرید زمین مناسب جهت اجرای پروژه های آتی از طریق پرداخت نقدی و همچنین تهاتر با واحد های ساخته شده 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تسویه حساب کلیه ی موارد مربوط به قرارداد سه جانبه ی مسکن مهر با شرکت عمران بهارستان </a:t>
            </a:r>
            <a:endParaRPr/>
          </a:p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CC3300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grpSp>
        <p:nvGrpSpPr>
          <p:cNvPr id="480" name="Google Shape;480;p25"/>
          <p:cNvGrpSpPr/>
          <p:nvPr/>
        </p:nvGrpSpPr>
        <p:grpSpPr>
          <a:xfrm>
            <a:off x="9102856" y="2743923"/>
            <a:ext cx="2957041" cy="2970352"/>
            <a:chOff x="699835" y="724"/>
            <a:chExt cx="2957041" cy="2970352"/>
          </a:xfrm>
        </p:grpSpPr>
        <p:sp>
          <p:nvSpPr>
            <p:cNvPr id="481" name="Google Shape;481;p25"/>
            <p:cNvSpPr/>
            <p:nvPr/>
          </p:nvSpPr>
          <p:spPr>
            <a:xfrm>
              <a:off x="1041179" y="342311"/>
              <a:ext cx="2287027" cy="2287027"/>
            </a:xfrm>
            <a:prstGeom prst="blockArc">
              <a:avLst>
                <a:gd fmla="val 10717824" name="adj1"/>
                <a:gd fmla="val 16160012" name="adj2"/>
                <a:gd fmla="val 4636" name="adj3"/>
              </a:avLst>
            </a:prstGeom>
            <a:solidFill>
              <a:srgbClr val="A7D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5"/>
            <p:cNvSpPr/>
            <p:nvPr/>
          </p:nvSpPr>
          <p:spPr>
            <a:xfrm>
              <a:off x="1041183" y="342462"/>
              <a:ext cx="2287027" cy="2287027"/>
            </a:xfrm>
            <a:prstGeom prst="blockArc">
              <a:avLst>
                <a:gd fmla="val 5439999" name="adj1"/>
                <a:gd fmla="val 10718289" name="adj2"/>
                <a:gd fmla="val 4636" name="adj3"/>
              </a:avLst>
            </a:prstGeom>
            <a:solidFill>
              <a:srgbClr val="A7D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1028186" y="342386"/>
              <a:ext cx="2287027" cy="2287027"/>
            </a:xfrm>
            <a:prstGeom prst="blockArc">
              <a:avLst>
                <a:gd fmla="val 0" name="adj1"/>
                <a:gd fmla="val 5400000" name="adj2"/>
                <a:gd fmla="val 4636" name="adj3"/>
              </a:avLst>
            </a:prstGeom>
            <a:solidFill>
              <a:srgbClr val="A7D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5"/>
            <p:cNvSpPr/>
            <p:nvPr/>
          </p:nvSpPr>
          <p:spPr>
            <a:xfrm>
              <a:off x="1028186" y="342386"/>
              <a:ext cx="2287027" cy="2287027"/>
            </a:xfrm>
            <a:prstGeom prst="blockArc">
              <a:avLst>
                <a:gd fmla="val 16200000" name="adj1"/>
                <a:gd fmla="val 0" name="adj2"/>
                <a:gd fmla="val 4636" name="adj3"/>
              </a:avLst>
            </a:prstGeom>
            <a:solidFill>
              <a:srgbClr val="A7D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5"/>
            <p:cNvSpPr/>
            <p:nvPr/>
          </p:nvSpPr>
          <p:spPr>
            <a:xfrm>
              <a:off x="1645741" y="959941"/>
              <a:ext cx="1051917" cy="1051917"/>
            </a:xfrm>
            <a:prstGeom prst="ellipse">
              <a:avLst/>
            </a:prstGeom>
            <a:solidFill>
              <a:srgbClr val="19ACE4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5"/>
            <p:cNvSpPr txBox="1"/>
            <p:nvPr/>
          </p:nvSpPr>
          <p:spPr>
            <a:xfrm>
              <a:off x="1799791" y="1113991"/>
              <a:ext cx="743817" cy="7438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9675" lIns="59675" spcFirstLastPara="1" rIns="59675" wrap="square" tIns="59675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47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5</a:t>
              </a:r>
              <a:endParaRPr sz="47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87" name="Google Shape;487;p25"/>
            <p:cNvSpPr/>
            <p:nvPr/>
          </p:nvSpPr>
          <p:spPr>
            <a:xfrm>
              <a:off x="1803529" y="724"/>
              <a:ext cx="736342" cy="736342"/>
            </a:xfrm>
            <a:prstGeom prst="ellipse">
              <a:avLst/>
            </a:prstGeom>
            <a:solidFill>
              <a:srgbClr val="FF0505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5"/>
            <p:cNvSpPr txBox="1"/>
            <p:nvPr/>
          </p:nvSpPr>
          <p:spPr>
            <a:xfrm>
              <a:off x="1911364" y="108559"/>
              <a:ext cx="520672" cy="520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33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1</a:t>
              </a:r>
              <a:endParaRPr sz="33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89" name="Google Shape;489;p25"/>
            <p:cNvSpPr/>
            <p:nvPr/>
          </p:nvSpPr>
          <p:spPr>
            <a:xfrm>
              <a:off x="2920534" y="1117729"/>
              <a:ext cx="736342" cy="736342"/>
            </a:xfrm>
            <a:prstGeom prst="ellipse">
              <a:avLst/>
            </a:prstGeom>
            <a:solidFill>
              <a:srgbClr val="FE5E5E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5"/>
            <p:cNvSpPr txBox="1"/>
            <p:nvPr/>
          </p:nvSpPr>
          <p:spPr>
            <a:xfrm>
              <a:off x="3028369" y="1225564"/>
              <a:ext cx="520672" cy="520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33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</a:t>
              </a:r>
              <a:endParaRPr sz="33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91" name="Google Shape;491;p25"/>
            <p:cNvSpPr/>
            <p:nvPr/>
          </p:nvSpPr>
          <p:spPr>
            <a:xfrm>
              <a:off x="1803529" y="2234734"/>
              <a:ext cx="736342" cy="736342"/>
            </a:xfrm>
            <a:prstGeom prst="ellipse">
              <a:avLst/>
            </a:prstGeom>
            <a:solidFill>
              <a:srgbClr val="D60093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5"/>
            <p:cNvSpPr txBox="1"/>
            <p:nvPr/>
          </p:nvSpPr>
          <p:spPr>
            <a:xfrm>
              <a:off x="1911364" y="2342569"/>
              <a:ext cx="520672" cy="520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33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3</a:t>
              </a:r>
              <a:endParaRPr sz="33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93" name="Google Shape;493;p25"/>
            <p:cNvSpPr/>
            <p:nvPr/>
          </p:nvSpPr>
          <p:spPr>
            <a:xfrm>
              <a:off x="699835" y="1144352"/>
              <a:ext cx="736342" cy="736342"/>
            </a:xfrm>
            <a:prstGeom prst="ellipse">
              <a:avLst/>
            </a:prstGeom>
            <a:solidFill>
              <a:srgbClr val="1482AB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5"/>
            <p:cNvSpPr txBox="1"/>
            <p:nvPr/>
          </p:nvSpPr>
          <p:spPr>
            <a:xfrm>
              <a:off x="807670" y="1252187"/>
              <a:ext cx="520672" cy="520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33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4</a:t>
              </a:r>
              <a:endParaRPr sz="33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495" name="Google Shape;495;p25"/>
          <p:cNvSpPr txBox="1"/>
          <p:nvPr/>
        </p:nvSpPr>
        <p:spPr>
          <a:xfrm>
            <a:off x="8403021" y="1511070"/>
            <a:ext cx="335805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برنامه های آتی در سال 1401:</a:t>
            </a:r>
            <a:endParaRPr b="1" sz="2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001" y="331313"/>
            <a:ext cx="1268848" cy="144136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6"/>
          <p:cNvSpPr txBox="1"/>
          <p:nvPr/>
        </p:nvSpPr>
        <p:spPr>
          <a:xfrm>
            <a:off x="1466193" y="628650"/>
            <a:ext cx="943040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4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شركت پگاه گستر آپادانا:</a:t>
            </a:r>
            <a:endParaRPr/>
          </a:p>
        </p:txBody>
      </p:sp>
      <p:sp>
        <p:nvSpPr>
          <p:cNvPr id="502" name="Google Shape;502;p26"/>
          <p:cNvSpPr/>
          <p:nvPr/>
        </p:nvSpPr>
        <p:spPr>
          <a:xfrm flipH="1">
            <a:off x="10896600" y="692839"/>
            <a:ext cx="476250" cy="579507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503" name="Google Shape;50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2408" y="2536987"/>
            <a:ext cx="2037976" cy="224713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2727434" y="768073"/>
            <a:ext cx="905701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سرمایه شرکت پگاه گستر آپادانا:</a:t>
            </a:r>
            <a:r>
              <a:rPr lang="fa-IR" sz="1200">
                <a:solidFill>
                  <a:srgbClr val="C00000"/>
                </a:solidFill>
                <a:latin typeface="Lalezar"/>
                <a:ea typeface="Lalezar"/>
                <a:cs typeface="Lalezar"/>
                <a:sym typeface="Lalezar"/>
              </a:rPr>
              <a:t>	</a:t>
            </a:r>
            <a:r>
              <a:rPr lang="fa-IR" sz="3200">
                <a:solidFill>
                  <a:srgbClr val="C00000"/>
                </a:solidFill>
                <a:latin typeface="Schoolbell"/>
                <a:ea typeface="Schoolbell"/>
                <a:cs typeface="Schoolbell"/>
                <a:sym typeface="Schoolbell"/>
              </a:rPr>
              <a:t>000</a:t>
            </a:r>
            <a:r>
              <a:rPr lang="fa-IR" sz="1800">
                <a:solidFill>
                  <a:srgbClr val="C00000"/>
                </a:solidFill>
                <a:latin typeface="Schoolbell"/>
                <a:ea typeface="Schoolbell"/>
                <a:cs typeface="Schoolbell"/>
                <a:sym typeface="Schoolbell"/>
              </a:rPr>
              <a:t> و</a:t>
            </a:r>
            <a:r>
              <a:rPr lang="fa-IR" sz="3200">
                <a:solidFill>
                  <a:srgbClr val="C00000"/>
                </a:solidFill>
                <a:latin typeface="Schoolbell"/>
                <a:ea typeface="Schoolbell"/>
                <a:cs typeface="Schoolbell"/>
                <a:sym typeface="Schoolbell"/>
              </a:rPr>
              <a:t>30,000,000 </a:t>
            </a:r>
            <a:r>
              <a:rPr lang="fa-IR" sz="3200">
                <a:solidFill>
                  <a:srgbClr val="C00000"/>
                </a:solidFill>
                <a:latin typeface="Lalezar"/>
                <a:ea typeface="Lalezar"/>
                <a:cs typeface="Lalezar"/>
                <a:sym typeface="Lalezar"/>
              </a:rPr>
              <a:t>ریال</a:t>
            </a:r>
            <a:endParaRPr sz="3200">
              <a:solidFill>
                <a:srgbClr val="C00000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09" name="Google Shape;509;p27"/>
          <p:cNvGraphicFramePr/>
          <p:nvPr/>
        </p:nvGraphicFramePr>
        <p:xfrm>
          <a:off x="2317533" y="2660539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{AA54248A-0C9C-449D-AC92-3FA1C8244C8F}</a:tableStyleId>
              </a:tblPr>
              <a:tblGrid>
                <a:gridCol w="3186300"/>
                <a:gridCol w="2984650"/>
                <a:gridCol w="2018800"/>
              </a:tblGrid>
              <a:tr h="45112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مشخصات سهامداران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تعداد سهام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درصد نسبت به کل سهام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6315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پگاه رزم آوران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28.499.900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94.9%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عباس پهلوان نژاد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1.500.000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5%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پگاه چهلستون اصفهان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0.1%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جمع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30.000.000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100%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</a:tr>
            </a:tbl>
          </a:graphicData>
        </a:graphic>
      </p:graphicFrame>
      <p:pic>
        <p:nvPicPr>
          <p:cNvPr id="510" name="Google Shape;51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820" y="239431"/>
            <a:ext cx="1621434" cy="178784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8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aphicFrame>
        <p:nvGraphicFramePr>
          <p:cNvPr id="516" name="Google Shape;516;p28"/>
          <p:cNvGraphicFramePr/>
          <p:nvPr/>
        </p:nvGraphicFramePr>
        <p:xfrm>
          <a:off x="-291463" y="0"/>
          <a:ext cx="12172950" cy="6858000"/>
        </p:xfrm>
        <a:graphic>
          <a:graphicData uri="http://schemas.openxmlformats.org/presentationml/2006/ole">
            <mc:AlternateContent>
              <mc:Choice Requires="v">
                <p:oleObj r:id="rId4" imgH="6858000" imgW="12172950" progId="PowerPoint.Slide.12" spid="_x0000_s1">
                  <p:embed/>
                </p:oleObj>
              </mc:Choice>
              <mc:Fallback>
                <p:oleObj r:id="rId5" imgH="6858000" imgW="12172950" progId="PowerPoint.Slide.12">
                  <p:embed/>
                  <p:pic>
                    <p:nvPicPr>
                      <p:cNvPr id="516" name="Google Shape;516;p2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-291463" y="0"/>
                        <a:ext cx="121729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7" name="Google Shape;517;p28"/>
          <p:cNvSpPr/>
          <p:nvPr/>
        </p:nvSpPr>
        <p:spPr>
          <a:xfrm>
            <a:off x="0" y="38862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518" name="Google Shape;518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5143" y="155255"/>
            <a:ext cx="1621434" cy="178784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9"/>
          <p:cNvSpPr/>
          <p:nvPr/>
        </p:nvSpPr>
        <p:spPr>
          <a:xfrm>
            <a:off x="331078" y="2067772"/>
            <a:ext cx="8048021" cy="332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واردات الیاف فایبر گلاس از چین 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حضور در بازار بورس کالا  جهت خرید آهن آلات 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حضور در مناقصه های فولاد مبارکه و ذوب آهن و تأمین مواد اولیه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حضور فعال در بازار سرمایه ( خرید و فروش سهام )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سرمایه گذاری در بازار مسکن و سایر موارد خرید و فروش و خدمات درآمد زا</a:t>
            </a:r>
            <a:endParaRPr/>
          </a:p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CC3300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grpSp>
        <p:nvGrpSpPr>
          <p:cNvPr id="524" name="Google Shape;524;p29"/>
          <p:cNvGrpSpPr/>
          <p:nvPr/>
        </p:nvGrpSpPr>
        <p:grpSpPr>
          <a:xfrm>
            <a:off x="8401447" y="3202195"/>
            <a:ext cx="3503089" cy="3518857"/>
            <a:chOff x="740283" y="1199"/>
            <a:chExt cx="3503089" cy="3518857"/>
          </a:xfrm>
        </p:grpSpPr>
        <p:sp>
          <p:nvSpPr>
            <p:cNvPr id="525" name="Google Shape;525;p29"/>
            <p:cNvSpPr/>
            <p:nvPr/>
          </p:nvSpPr>
          <p:spPr>
            <a:xfrm>
              <a:off x="1144873" y="406078"/>
              <a:ext cx="2708920" cy="2708920"/>
            </a:xfrm>
            <a:prstGeom prst="blockArc">
              <a:avLst>
                <a:gd fmla="val 10717824" name="adj1"/>
                <a:gd fmla="val 16160012" name="adj2"/>
                <a:gd fmla="val 4639" name="adj3"/>
              </a:avLst>
            </a:prstGeom>
            <a:solidFill>
              <a:srgbClr val="A7D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1144878" y="406257"/>
              <a:ext cx="2708920" cy="2708920"/>
            </a:xfrm>
            <a:prstGeom prst="blockArc">
              <a:avLst>
                <a:gd fmla="val 5439999" name="adj1"/>
                <a:gd fmla="val 10718289" name="adj2"/>
                <a:gd fmla="val 4639" name="adj3"/>
              </a:avLst>
            </a:prstGeom>
            <a:solidFill>
              <a:srgbClr val="A7D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1129484" y="406168"/>
              <a:ext cx="2708920" cy="2708920"/>
            </a:xfrm>
            <a:prstGeom prst="blockArc">
              <a:avLst>
                <a:gd fmla="val 0" name="adj1"/>
                <a:gd fmla="val 5400000" name="adj2"/>
                <a:gd fmla="val 4639" name="adj3"/>
              </a:avLst>
            </a:prstGeom>
            <a:solidFill>
              <a:srgbClr val="A7D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1129484" y="406168"/>
              <a:ext cx="2708920" cy="2708920"/>
            </a:xfrm>
            <a:prstGeom prst="blockArc">
              <a:avLst>
                <a:gd fmla="val 16200000" name="adj1"/>
                <a:gd fmla="val 0" name="adj2"/>
                <a:gd fmla="val 4639" name="adj3"/>
              </a:avLst>
            </a:prstGeom>
            <a:solidFill>
              <a:srgbClr val="A7D2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1860533" y="1137216"/>
              <a:ext cx="1246823" cy="1246823"/>
            </a:xfrm>
            <a:prstGeom prst="ellipse">
              <a:avLst/>
            </a:prstGeom>
            <a:solidFill>
              <a:srgbClr val="3333CC"/>
            </a:solidFill>
            <a:ln>
              <a:noFill/>
            </a:ln>
            <a:effectLst>
              <a:outerShdw blurRad="50800" rotWithShape="0" algn="ctr" dir="5400000" dist="127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9"/>
            <p:cNvSpPr txBox="1"/>
            <p:nvPr/>
          </p:nvSpPr>
          <p:spPr>
            <a:xfrm>
              <a:off x="2043126" y="1319809"/>
              <a:ext cx="881637" cy="8816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1100" lIns="71100" spcFirstLastPara="1" rIns="71100" wrap="square" tIns="71100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56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5</a:t>
              </a:r>
              <a:endParaRPr sz="56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2047556" y="1199"/>
              <a:ext cx="872776" cy="87277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>
              <a:outerShdw blurRad="50800" rotWithShape="0" algn="ctr" dir="5400000" dist="127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9"/>
            <p:cNvSpPr txBox="1"/>
            <p:nvPr/>
          </p:nvSpPr>
          <p:spPr>
            <a:xfrm>
              <a:off x="2175371" y="129014"/>
              <a:ext cx="617146" cy="6171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39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1</a:t>
              </a:r>
              <a:endParaRPr sz="3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33" name="Google Shape;533;p29"/>
            <p:cNvSpPr/>
            <p:nvPr/>
          </p:nvSpPr>
          <p:spPr>
            <a:xfrm>
              <a:off x="3370596" y="1324240"/>
              <a:ext cx="872776" cy="87277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rotWithShape="0" algn="ctr" dir="5400000" dist="127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9"/>
            <p:cNvSpPr txBox="1"/>
            <p:nvPr/>
          </p:nvSpPr>
          <p:spPr>
            <a:xfrm>
              <a:off x="3498411" y="1452055"/>
              <a:ext cx="617146" cy="6171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39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</a:t>
              </a:r>
              <a:endParaRPr sz="3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2047556" y="2647280"/>
              <a:ext cx="872776" cy="872776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rotWithShape="0" algn="ctr" dir="5400000" dist="127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9"/>
            <p:cNvSpPr txBox="1"/>
            <p:nvPr/>
          </p:nvSpPr>
          <p:spPr>
            <a:xfrm>
              <a:off x="2175371" y="2775095"/>
              <a:ext cx="617146" cy="6171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39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3</a:t>
              </a:r>
              <a:endParaRPr sz="3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37" name="Google Shape;537;p29"/>
            <p:cNvSpPr/>
            <p:nvPr/>
          </p:nvSpPr>
          <p:spPr>
            <a:xfrm>
              <a:off x="740283" y="1355773"/>
              <a:ext cx="872776" cy="8727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rotWithShape="0" algn="ctr" dir="5400000" dist="127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9"/>
            <p:cNvSpPr txBox="1"/>
            <p:nvPr/>
          </p:nvSpPr>
          <p:spPr>
            <a:xfrm>
              <a:off x="868098" y="1483588"/>
              <a:ext cx="617146" cy="6171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39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4</a:t>
              </a:r>
              <a:endParaRPr sz="3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539" name="Google Shape;539;p29"/>
          <p:cNvSpPr txBox="1"/>
          <p:nvPr/>
        </p:nvSpPr>
        <p:spPr>
          <a:xfrm>
            <a:off x="8135006" y="822296"/>
            <a:ext cx="335805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برنامه های آتی در سال 1401:</a:t>
            </a:r>
            <a:endParaRPr b="1" sz="2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0" name="Google Shape;54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439" y="189984"/>
            <a:ext cx="1621434" cy="178784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203" y="1229709"/>
            <a:ext cx="1142761" cy="1140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800">
        <p14:flythrough dir="out"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0"/>
          <p:cNvSpPr txBox="1"/>
          <p:nvPr/>
        </p:nvSpPr>
        <p:spPr>
          <a:xfrm>
            <a:off x="1466193" y="628650"/>
            <a:ext cx="943040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4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شركت نوید احیاگران سازندگی</a:t>
            </a:r>
            <a:endParaRPr sz="4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0"/>
          <p:cNvSpPr/>
          <p:nvPr/>
        </p:nvSpPr>
        <p:spPr>
          <a:xfrm flipH="1">
            <a:off x="10896600" y="692839"/>
            <a:ext cx="476250" cy="579507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547" name="Google Shape;5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8233" y="2858164"/>
            <a:ext cx="3366326" cy="217103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1"/>
          <p:cNvSpPr/>
          <p:nvPr/>
        </p:nvSpPr>
        <p:spPr>
          <a:xfrm>
            <a:off x="2727434" y="768073"/>
            <a:ext cx="905701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سرمایه شرکت نوید احیا گران سازندگی : </a:t>
            </a:r>
            <a:r>
              <a:rPr lang="fa-IR" sz="2000">
                <a:solidFill>
                  <a:schemeClr val="dk1"/>
                </a:solidFill>
                <a:latin typeface="Lalezar"/>
                <a:ea typeface="Lalezar"/>
                <a:cs typeface="Lalezar"/>
                <a:sym typeface="Lalezar"/>
              </a:rPr>
              <a:t>    </a:t>
            </a:r>
            <a:r>
              <a:rPr lang="fa-IR" sz="3200">
                <a:solidFill>
                  <a:srgbClr val="C00000"/>
                </a:solidFill>
                <a:latin typeface="Lalezar"/>
                <a:ea typeface="Lalezar"/>
                <a:cs typeface="Lalezar"/>
                <a:sym typeface="Lalezar"/>
              </a:rPr>
              <a:t>10.000,000,000 ریال</a:t>
            </a:r>
            <a:endParaRPr sz="1200">
              <a:solidFill>
                <a:srgbClr val="C00000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graphicFrame>
        <p:nvGraphicFramePr>
          <p:cNvPr id="553" name="Google Shape;553;p31"/>
          <p:cNvGraphicFramePr/>
          <p:nvPr/>
        </p:nvGraphicFramePr>
        <p:xfrm>
          <a:off x="2081048" y="2833958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{AA54248A-0C9C-449D-AC92-3FA1C8244C8F}</a:tableStyleId>
              </a:tblPr>
              <a:tblGrid>
                <a:gridCol w="3096850"/>
                <a:gridCol w="2255125"/>
                <a:gridCol w="2806250"/>
              </a:tblGrid>
              <a:tr h="45112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مشخصات سهامداران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تعداد سهام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درصد نسبت به کل سهام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6315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پگاه رزم آوران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9.999.990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99،9999%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پگاه کوشان سپاهان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5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0/00005%</a:t>
                      </a:r>
                      <a:endParaRPr b="0" sz="2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پگاه نقش جهان اصفهان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5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0/00005%</a:t>
                      </a:r>
                      <a:endParaRPr b="0" sz="2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جمع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10،000،000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100%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</a:tr>
            </a:tbl>
          </a:graphicData>
        </a:graphic>
      </p:graphicFrame>
      <p:pic>
        <p:nvPicPr>
          <p:cNvPr id="554" name="Google Shape;55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266" y="237794"/>
            <a:ext cx="2151191" cy="138736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2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60" name="Google Shape;560;p32"/>
          <p:cNvSpPr/>
          <p:nvPr/>
        </p:nvSpPr>
        <p:spPr>
          <a:xfrm>
            <a:off x="0" y="38862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61" name="Google Shape;561;p32"/>
          <p:cNvSpPr/>
          <p:nvPr/>
        </p:nvSpPr>
        <p:spPr>
          <a:xfrm>
            <a:off x="2721209" y="131326"/>
            <a:ext cx="9137038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اهم فعالیتهای انجام شده طی سال مالی   1400:</a:t>
            </a:r>
            <a:endParaRPr b="1" sz="2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در سال 1400 شرکت نوید احیاء گران سازندگی بعلت بیماری فراگیر کرونا بیش از 80 % از تولیدات خود را به گاز اکسیژن اختصاص و به فروش رسانده است . جدول تولیدو فروش تولیدات شرکت به شرح زیر است :</a:t>
            </a:r>
            <a:endParaRPr/>
          </a:p>
        </p:txBody>
      </p:sp>
      <p:pic>
        <p:nvPicPr>
          <p:cNvPr id="562" name="Google Shape;56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266" y="237794"/>
            <a:ext cx="2151191" cy="138736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grpSp>
        <p:nvGrpSpPr>
          <p:cNvPr id="563" name="Google Shape;563;p32"/>
          <p:cNvGrpSpPr/>
          <p:nvPr/>
        </p:nvGrpSpPr>
        <p:grpSpPr>
          <a:xfrm>
            <a:off x="2321636" y="1790992"/>
            <a:ext cx="7085643" cy="4822398"/>
            <a:chOff x="0" y="2551"/>
            <a:chExt cx="7085643" cy="4822398"/>
          </a:xfrm>
        </p:grpSpPr>
        <p:sp>
          <p:nvSpPr>
            <p:cNvPr id="564" name="Google Shape;564;p32"/>
            <p:cNvSpPr/>
            <p:nvPr/>
          </p:nvSpPr>
          <p:spPr>
            <a:xfrm rot="5400000">
              <a:off x="3278466" y="118749"/>
              <a:ext cx="1787662" cy="1555266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59FD3"/>
                </a:gs>
                <a:gs pos="100000">
                  <a:srgbClr val="39C0FE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0800" rotWithShape="0" algn="ctr" dir="5400000" dist="127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2"/>
            <p:cNvSpPr txBox="1"/>
            <p:nvPr/>
          </p:nvSpPr>
          <p:spPr>
            <a:xfrm>
              <a:off x="3637026" y="281128"/>
              <a:ext cx="1070542" cy="12305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7625" lIns="87625" spcFirstLastPara="1" rIns="87625" wrap="square" tIns="87625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23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98753</a:t>
              </a:r>
              <a:br>
                <a:rPr lang="fa-IR" sz="23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</a:br>
              <a:r>
                <a:rPr lang="fa-IR" sz="23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کپسول</a:t>
              </a:r>
              <a:endParaRPr sz="23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5090612" y="332796"/>
              <a:ext cx="1995031" cy="10725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32"/>
            <p:cNvSpPr txBox="1"/>
            <p:nvPr/>
          </p:nvSpPr>
          <p:spPr>
            <a:xfrm>
              <a:off x="5090612" y="332796"/>
              <a:ext cx="1995031" cy="10725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7625" lIns="87625" spcFirstLastPara="1" rIns="87625" wrap="square" tIns="87625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a-IR" sz="2300">
                  <a:solidFill>
                    <a:srgbClr val="FF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گاز اکسیژن        </a:t>
              </a:r>
              <a:endParaRPr b="1" sz="230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68" name="Google Shape;568;p32"/>
            <p:cNvSpPr/>
            <p:nvPr/>
          </p:nvSpPr>
          <p:spPr>
            <a:xfrm rot="5400000">
              <a:off x="1598778" y="118749"/>
              <a:ext cx="1787662" cy="1555266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59FD3"/>
                </a:gs>
                <a:gs pos="100000">
                  <a:srgbClr val="39C0FE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0800" rotWithShape="0" algn="ctr" dir="5400000" dist="127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2"/>
            <p:cNvSpPr txBox="1"/>
            <p:nvPr/>
          </p:nvSpPr>
          <p:spPr>
            <a:xfrm>
              <a:off x="1957338" y="281128"/>
              <a:ext cx="1070542" cy="12305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31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1868</a:t>
              </a:r>
              <a:br>
                <a:rPr lang="fa-IR" sz="31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</a:br>
              <a:r>
                <a:rPr lang="fa-IR" sz="31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کپسول</a:t>
              </a:r>
              <a:endParaRPr sz="31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0" name="Google Shape;570;p32"/>
            <p:cNvSpPr/>
            <p:nvPr/>
          </p:nvSpPr>
          <p:spPr>
            <a:xfrm rot="5400000">
              <a:off x="2435404" y="1636117"/>
              <a:ext cx="1787662" cy="1555266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59FD3"/>
                </a:gs>
                <a:gs pos="100000">
                  <a:srgbClr val="39C0FE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0800" rotWithShape="0" algn="ctr" dir="5400000" dist="127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32"/>
            <p:cNvSpPr txBox="1"/>
            <p:nvPr/>
          </p:nvSpPr>
          <p:spPr>
            <a:xfrm>
              <a:off x="2793964" y="1798496"/>
              <a:ext cx="1070542" cy="12305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7625" lIns="87625" spcFirstLastPara="1" rIns="87625" wrap="square" tIns="87625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23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1277</a:t>
              </a:r>
              <a:br>
                <a:rPr lang="fa-IR" sz="23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</a:br>
              <a:r>
                <a:rPr lang="fa-IR" sz="23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کپسول</a:t>
              </a:r>
              <a:endParaRPr sz="23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2" name="Google Shape;572;p32"/>
            <p:cNvSpPr/>
            <p:nvPr/>
          </p:nvSpPr>
          <p:spPr>
            <a:xfrm>
              <a:off x="0" y="321606"/>
              <a:ext cx="1930675" cy="10725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2"/>
            <p:cNvSpPr txBox="1"/>
            <p:nvPr/>
          </p:nvSpPr>
          <p:spPr>
            <a:xfrm>
              <a:off x="0" y="321606"/>
              <a:ext cx="1930675" cy="10725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7625" lIns="87625" spcFirstLastPara="1" rIns="87625" wrap="square" tIns="87625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a-IR" sz="2300">
                  <a:solidFill>
                    <a:srgbClr val="FF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گاز</a:t>
              </a:r>
              <a:r>
                <a:rPr lang="fa-IR" sz="230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 </a:t>
              </a:r>
              <a:r>
                <a:rPr b="1" lang="fa-IR" sz="2300">
                  <a:solidFill>
                    <a:srgbClr val="FF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نیتروژن</a:t>
              </a:r>
              <a:endParaRPr b="1" sz="230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4" name="Google Shape;574;p32"/>
            <p:cNvSpPr/>
            <p:nvPr/>
          </p:nvSpPr>
          <p:spPr>
            <a:xfrm rot="5400000">
              <a:off x="4115092" y="1636117"/>
              <a:ext cx="1787662" cy="1555266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59FD3"/>
                </a:gs>
                <a:gs pos="100000">
                  <a:srgbClr val="39C0FE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0800" rotWithShape="0" algn="ctr" dir="5400000" dist="127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2"/>
            <p:cNvSpPr txBox="1"/>
            <p:nvPr/>
          </p:nvSpPr>
          <p:spPr>
            <a:xfrm>
              <a:off x="4473652" y="1798496"/>
              <a:ext cx="1070542" cy="12305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2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14218</a:t>
              </a:r>
              <a:br>
                <a:rPr lang="fa-IR" sz="2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</a:br>
              <a:r>
                <a:rPr lang="fa-IR" sz="2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کپسول</a:t>
              </a:r>
              <a:endParaRPr sz="2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6" name="Google Shape;576;p32"/>
            <p:cNvSpPr/>
            <p:nvPr/>
          </p:nvSpPr>
          <p:spPr>
            <a:xfrm rot="5400000">
              <a:off x="3278466" y="3153485"/>
              <a:ext cx="1787662" cy="1555266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159FD3"/>
                </a:gs>
                <a:gs pos="100000">
                  <a:srgbClr val="39C0FE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0800" rotWithShape="0" algn="ctr" dir="5400000" dist="127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2"/>
            <p:cNvSpPr txBox="1"/>
            <p:nvPr/>
          </p:nvSpPr>
          <p:spPr>
            <a:xfrm>
              <a:off x="3637026" y="3315864"/>
              <a:ext cx="1070542" cy="12305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7625" lIns="87625" spcFirstLastPara="1" rIns="87625" wrap="square" tIns="87625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23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2793</a:t>
              </a:r>
              <a:br>
                <a:rPr lang="fa-IR" sz="23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</a:br>
              <a:r>
                <a:rPr lang="fa-IR" sz="23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کپسول</a:t>
              </a:r>
              <a:endParaRPr sz="23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4485858" y="3422117"/>
              <a:ext cx="1995031" cy="10725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32"/>
            <p:cNvSpPr txBox="1"/>
            <p:nvPr/>
          </p:nvSpPr>
          <p:spPr>
            <a:xfrm>
              <a:off x="4485858" y="3422117"/>
              <a:ext cx="1995031" cy="10725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a-IR" sz="1800">
                  <a:solidFill>
                    <a:srgbClr val="FF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گاز</a:t>
              </a:r>
              <a:r>
                <a:rPr lang="fa-IR" sz="230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 </a:t>
              </a:r>
              <a:r>
                <a:rPr b="1" lang="fa-IR" sz="1800">
                  <a:solidFill>
                    <a:srgbClr val="FF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میکس</a:t>
              </a:r>
              <a:endParaRPr b="1" sz="180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 rot="5400000">
              <a:off x="1598778" y="3153485"/>
              <a:ext cx="1787662" cy="1555266"/>
            </a:xfrm>
            <a:prstGeom prst="hexagon">
              <a:avLst>
                <a:gd fmla="val 25000" name="adj"/>
                <a:gd fmla="val 115470" name="vf"/>
              </a:avLst>
            </a:prstGeom>
            <a:noFill/>
            <a:ln>
              <a:noFill/>
            </a:ln>
            <a:effectLst>
              <a:outerShdw blurRad="50800" rotWithShape="0" algn="ctr" dir="5400000" dist="127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2"/>
            <p:cNvSpPr txBox="1"/>
            <p:nvPr/>
          </p:nvSpPr>
          <p:spPr>
            <a:xfrm>
              <a:off x="1957338" y="3315864"/>
              <a:ext cx="1070542" cy="12305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582" name="Google Shape;582;p32"/>
          <p:cNvSpPr txBox="1"/>
          <p:nvPr/>
        </p:nvSpPr>
        <p:spPr>
          <a:xfrm>
            <a:off x="8048649" y="4017526"/>
            <a:ext cx="17469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180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گاز</a:t>
            </a:r>
            <a:r>
              <a:rPr lang="fa-IR" sz="18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 </a:t>
            </a:r>
            <a:r>
              <a:rPr b="1" lang="fa-IR" sz="180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دی</a:t>
            </a:r>
            <a:r>
              <a:rPr lang="fa-IR" sz="18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 </a:t>
            </a:r>
            <a:r>
              <a:rPr b="1" lang="fa-IR" sz="180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اکسید</a:t>
            </a:r>
            <a:r>
              <a:rPr lang="fa-IR" sz="18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 </a:t>
            </a:r>
            <a:r>
              <a:rPr b="1" lang="fa-IR" sz="180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کربن</a:t>
            </a:r>
            <a:endParaRPr/>
          </a:p>
        </p:txBody>
      </p:sp>
      <p:sp>
        <p:nvSpPr>
          <p:cNvPr id="583" name="Google Shape;583;p32"/>
          <p:cNvSpPr txBox="1"/>
          <p:nvPr/>
        </p:nvSpPr>
        <p:spPr>
          <a:xfrm>
            <a:off x="3140661" y="4017526"/>
            <a:ext cx="17469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180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گاز</a:t>
            </a:r>
            <a:r>
              <a:rPr lang="fa-IR" sz="18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 </a:t>
            </a:r>
            <a:r>
              <a:rPr b="1" lang="fa-IR" sz="180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آرگون</a:t>
            </a:r>
            <a:endParaRPr b="1" sz="1800">
              <a:solidFill>
                <a:srgbClr val="FF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3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89" name="Google Shape;589;p33"/>
          <p:cNvSpPr/>
          <p:nvPr/>
        </p:nvSpPr>
        <p:spPr>
          <a:xfrm>
            <a:off x="0" y="38862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590" name="Google Shape;59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266" y="237794"/>
            <a:ext cx="2151191" cy="138736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591" name="Google Shape;591;p33"/>
          <p:cNvSpPr/>
          <p:nvPr/>
        </p:nvSpPr>
        <p:spPr>
          <a:xfrm>
            <a:off x="1907629" y="457200"/>
            <a:ext cx="9790640" cy="57554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اهم رئوس برنامه ريزي شركت در سال 1401:</a:t>
            </a:r>
            <a:endParaRPr b="1" sz="36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حذف خرید گاز CO2 از بازار و تولید گاز CO2 از طریق خط تولید جدید احداث شده و کاهش بهای تمام شده </a:t>
            </a:r>
            <a:endParaRPr/>
          </a:p>
          <a:p>
            <a:pPr indent="-285750" lvl="0" marL="28575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خرید تجهیزات مورد نیاز جهت ذخیره گاز مایع تولیدی CO2 و حمل و فروش </a:t>
            </a:r>
            <a:endParaRPr/>
          </a:p>
          <a:p>
            <a:pPr indent="-285750" lvl="0" marL="28575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استفاده کامل از صد درصد ظرفیت تولید – حفظ بازار فروش</a:t>
            </a:r>
            <a:endParaRPr/>
          </a:p>
          <a:p>
            <a:pPr indent="-285750" lvl="0" marL="28575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پیگیری وصول مطالبات  و تامین اعتبارات طرح و برنامه های سال 1400 شرکت.</a:t>
            </a:r>
            <a:endParaRPr/>
          </a:p>
          <a:p>
            <a:pPr indent="-285750" lvl="0" marL="28575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افزایش بازاریابی و فروش در موضوع تمام گازها.</a:t>
            </a:r>
            <a:endParaRPr/>
          </a:p>
          <a:p>
            <a:pPr indent="-285750" lvl="0" marL="28575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خرید وساخت دستگاه تست کپسول و نصب در کارخانه .</a:t>
            </a:r>
            <a:endParaRPr/>
          </a:p>
          <a:p>
            <a:pPr indent="-285750" lvl="0" marL="28575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شرکت در مناقصه شرکتهای دولتی و خصوصی</a:t>
            </a:r>
            <a:endParaRPr/>
          </a:p>
          <a:p>
            <a:pPr indent="-285750" lvl="0" marL="28575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سرمایه گذاری در بورس و خرید  و فروش سهام با همکاری کارگزاری </a:t>
            </a:r>
            <a:endParaRPr/>
          </a:p>
          <a:p>
            <a:pPr indent="-285750" lvl="0" marL="28575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خرید و افزایش سهام شرکت پگاه رزم آوران</a:t>
            </a:r>
            <a:endParaRPr/>
          </a:p>
          <a:p>
            <a:pPr indent="-285750" lvl="0" marL="28575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ساخت ساختمان اداری کارخانه بر مبنای دو مجموعه کارگاهی</a:t>
            </a:r>
            <a:endParaRPr/>
          </a:p>
        </p:txBody>
      </p:sp>
      <p:grpSp>
        <p:nvGrpSpPr>
          <p:cNvPr id="592" name="Google Shape;592;p33"/>
          <p:cNvGrpSpPr/>
          <p:nvPr/>
        </p:nvGrpSpPr>
        <p:grpSpPr>
          <a:xfrm>
            <a:off x="770758" y="2455875"/>
            <a:ext cx="5204373" cy="4149876"/>
            <a:chOff x="0" y="0"/>
            <a:chExt cx="5204373" cy="4149876"/>
          </a:xfrm>
        </p:grpSpPr>
        <p:sp>
          <p:nvSpPr>
            <p:cNvPr id="593" name="Google Shape;593;p33"/>
            <p:cNvSpPr/>
            <p:nvPr/>
          </p:nvSpPr>
          <p:spPr>
            <a:xfrm>
              <a:off x="1734791" y="0"/>
              <a:ext cx="1734791" cy="1383292"/>
            </a:xfrm>
            <a:prstGeom prst="trapezoid">
              <a:avLst>
                <a:gd fmla="val 62705" name="adj"/>
              </a:avLst>
            </a:prstGeom>
            <a:solidFill>
              <a:srgbClr val="A2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3"/>
            <p:cNvSpPr txBox="1"/>
            <p:nvPr/>
          </p:nvSpPr>
          <p:spPr>
            <a:xfrm>
              <a:off x="1734791" y="0"/>
              <a:ext cx="1734791" cy="13832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00" lIns="29200" spcFirstLastPara="1" rIns="29200" wrap="square" tIns="29200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2300">
                  <a:solidFill>
                    <a:srgbClr val="FF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1</a:t>
              </a:r>
              <a:endParaRPr sz="230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867395" y="1383292"/>
              <a:ext cx="3469582" cy="1383292"/>
            </a:xfrm>
            <a:prstGeom prst="trapezoid">
              <a:avLst>
                <a:gd fmla="val 62705" name="adj"/>
              </a:avLst>
            </a:prstGeom>
            <a:solidFill>
              <a:srgbClr val="76CE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3"/>
            <p:cNvSpPr txBox="1"/>
            <p:nvPr/>
          </p:nvSpPr>
          <p:spPr>
            <a:xfrm>
              <a:off x="1474572" y="1383292"/>
              <a:ext cx="2255228" cy="13832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00" lIns="29200" spcFirstLastPara="1" rIns="29200" wrap="square" tIns="29200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2300">
                  <a:solidFill>
                    <a:srgbClr val="FF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</a:t>
              </a:r>
              <a:endParaRPr sz="230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0" y="2766584"/>
              <a:ext cx="5204373" cy="1383292"/>
            </a:xfrm>
            <a:prstGeom prst="trapezoid">
              <a:avLst>
                <a:gd fmla="val 62705" name="adj"/>
              </a:avLst>
            </a:prstGeom>
            <a:solidFill>
              <a:srgbClr val="6EA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3"/>
            <p:cNvSpPr txBox="1"/>
            <p:nvPr/>
          </p:nvSpPr>
          <p:spPr>
            <a:xfrm>
              <a:off x="910765" y="2766584"/>
              <a:ext cx="3382842" cy="13832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00" lIns="29200" spcFirstLastPara="1" rIns="29200" wrap="square" tIns="29200">
              <a:noAutofit/>
            </a:bodyPr>
            <a:lstStyle/>
            <a:p>
              <a:pPr indent="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indent="0" lvl="0" marL="0" marR="0" rtl="1" algn="ctr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None/>
              </a:pPr>
              <a:r>
                <a:rPr lang="fa-IR" sz="2300">
                  <a:solidFill>
                    <a:srgbClr val="FF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3</a:t>
              </a:r>
              <a:endParaRPr/>
            </a:p>
            <a:p>
              <a:pPr indent="0" lvl="0" marL="0" marR="0" rtl="1" algn="ctr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</p:spTree>
  </p:cSld>
  <p:clrMapOvr>
    <a:masterClrMapping/>
  </p:clrMapOvr>
  <p:transition spd="slow">
    <p:wipe dir="l"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4"/>
          <p:cNvSpPr txBox="1"/>
          <p:nvPr/>
        </p:nvSpPr>
        <p:spPr>
          <a:xfrm>
            <a:off x="1466193" y="628650"/>
            <a:ext cx="943040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4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شركت پگاه كوشان سپاهان</a:t>
            </a:r>
            <a:endParaRPr/>
          </a:p>
        </p:txBody>
      </p:sp>
      <p:sp>
        <p:nvSpPr>
          <p:cNvPr id="604" name="Google Shape;604;p34"/>
          <p:cNvSpPr/>
          <p:nvPr/>
        </p:nvSpPr>
        <p:spPr>
          <a:xfrm flipH="1">
            <a:off x="10896600" y="692839"/>
            <a:ext cx="476250" cy="579507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605" name="Google Shape;6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0787" y="2228923"/>
            <a:ext cx="3183957" cy="322698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5"/>
          <p:cNvSpPr/>
          <p:nvPr/>
        </p:nvSpPr>
        <p:spPr>
          <a:xfrm>
            <a:off x="2727434" y="768073"/>
            <a:ext cx="905701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سرمایه شرکت پگاه کوشان سپاهان :	</a:t>
            </a:r>
            <a:r>
              <a:rPr lang="fa-IR" sz="3200">
                <a:solidFill>
                  <a:srgbClr val="C00000"/>
                </a:solidFill>
                <a:latin typeface="Lalezar"/>
                <a:ea typeface="Lalezar"/>
                <a:cs typeface="Lalezar"/>
                <a:sym typeface="Lalezar"/>
              </a:rPr>
              <a:t>14,000,000.000 ریال</a:t>
            </a:r>
            <a:endParaRPr sz="3200">
              <a:solidFill>
                <a:srgbClr val="C00000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11" name="Google Shape;611;p35"/>
          <p:cNvGraphicFramePr/>
          <p:nvPr/>
        </p:nvGraphicFramePr>
        <p:xfrm>
          <a:off x="2159876" y="2660539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{AA54248A-0C9C-449D-AC92-3FA1C8244C8F}</a:tableStyleId>
              </a:tblPr>
              <a:tblGrid>
                <a:gridCol w="3137225"/>
                <a:gridCol w="2467000"/>
                <a:gridCol w="2459425"/>
              </a:tblGrid>
              <a:tr h="45112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مشخصات سهامداران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تعداد سهام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درصد نسبت به کل سهام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6315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پگاه رزم آوران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13.999.900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99.999%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نوید احیاگران سازندگی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50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0.0005%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پگاه نقش جهان اصفهان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50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0.0005%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جمع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14.000.000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100%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</a:tr>
            </a:tbl>
          </a:graphicData>
        </a:graphic>
      </p:graphicFrame>
      <p:pic>
        <p:nvPicPr>
          <p:cNvPr id="612" name="Google Shape;61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863" y="258233"/>
            <a:ext cx="1618290" cy="164015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6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18" name="Google Shape;618;p36"/>
          <p:cNvSpPr/>
          <p:nvPr/>
        </p:nvSpPr>
        <p:spPr>
          <a:xfrm>
            <a:off x="0" y="38862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619" name="Google Shape;61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863" y="258233"/>
            <a:ext cx="1618290" cy="164015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620" name="Google Shape;620;p36"/>
          <p:cNvSpPr/>
          <p:nvPr/>
        </p:nvSpPr>
        <p:spPr>
          <a:xfrm>
            <a:off x="665066" y="715433"/>
            <a:ext cx="11145905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اهم فعالیتهای انجام شده طی سال مالی   1400:</a:t>
            </a:r>
            <a:endParaRPr b="1"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400">
                <a:solidFill>
                  <a:srgbClr val="2E663E"/>
                </a:solidFill>
                <a:latin typeface="Lalezar"/>
                <a:ea typeface="Lalezar"/>
                <a:cs typeface="Lalezar"/>
                <a:sym typeface="Lalezar"/>
              </a:rPr>
              <a:t>شرکت پگاه کوشان در سال 1400  اقدام به انجام عملیات حفاری و آتشباری در بلوکهای A و C را نموده است که عملیات خاکبرداری و جابجایی باطله جهت ادامه تجهیز معدن باریت نصرآباد و همچنین عملیات فرآوری به شرح زیر بوده است :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حجم باطله برداری 74007 تن ارسال به عملیات تولید 51797 تن و جهت جاده سازی 22210 تن بوده است 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از محل ارسال باریت کم عیار به خط تولید مقدار 500 تن باریت پر عیار حاصل شده است مقدار  30 تن باریت کریستال نیز در سال 1400 استخراج شده است 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انعقاد قرارداد خرید معدنی 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400"/>
              <a:buFont typeface="Noto Sans Symbols"/>
              <a:buChar char="✔"/>
            </a:pPr>
            <a:r>
              <a:rPr lang="fa-IR" sz="24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دریافت پروانه بهره برداری معدن تنگستان </a:t>
            </a:r>
            <a:endParaRPr/>
          </a:p>
        </p:txBody>
      </p:sp>
    </p:spTree>
  </p:cSld>
  <p:clrMapOvr>
    <a:masterClrMapping/>
  </p:clrMapOvr>
  <p:transition spd="slow">
    <p:wipe dir="l"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7"/>
          <p:cNvSpPr/>
          <p:nvPr/>
        </p:nvSpPr>
        <p:spPr>
          <a:xfrm>
            <a:off x="369382" y="2834210"/>
            <a:ext cx="247919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برنامه آتی</a:t>
            </a:r>
            <a:br>
              <a:rPr b="1" lang="fa-IR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fa-IR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در سال    1401 </a:t>
            </a:r>
            <a:endParaRPr b="1" sz="36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37"/>
          <p:cNvSpPr/>
          <p:nvPr/>
        </p:nvSpPr>
        <p:spPr>
          <a:xfrm>
            <a:off x="0" y="38862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627" name="Google Shape;62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863" y="258233"/>
            <a:ext cx="1618290" cy="164015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628" name="Google Shape;628;p37"/>
          <p:cNvSpPr/>
          <p:nvPr/>
        </p:nvSpPr>
        <p:spPr>
          <a:xfrm>
            <a:off x="2349961" y="-2840416"/>
            <a:ext cx="9521367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برنامه آتی در سال</a:t>
            </a:r>
            <a:endParaRPr b="1" sz="2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1. 2. 3.</a:t>
            </a:r>
            <a:endParaRPr sz="2000">
              <a:solidFill>
                <a:srgbClr val="1C6294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grpSp>
        <p:nvGrpSpPr>
          <p:cNvPr id="629" name="Google Shape;629;p37"/>
          <p:cNvGrpSpPr/>
          <p:nvPr/>
        </p:nvGrpSpPr>
        <p:grpSpPr>
          <a:xfrm>
            <a:off x="-7053105" y="-1184975"/>
            <a:ext cx="18884912" cy="9227952"/>
            <a:chOff x="-7494539" y="-1184975"/>
            <a:chExt cx="18884912" cy="9227952"/>
          </a:xfrm>
        </p:grpSpPr>
        <p:sp>
          <p:nvSpPr>
            <p:cNvPr id="630" name="Google Shape;630;p37"/>
            <p:cNvSpPr/>
            <p:nvPr/>
          </p:nvSpPr>
          <p:spPr>
            <a:xfrm>
              <a:off x="-7494539" y="-1184975"/>
              <a:ext cx="9227952" cy="9227952"/>
            </a:xfrm>
            <a:prstGeom prst="blockArc">
              <a:avLst>
                <a:gd fmla="val 18900000" name="adj1"/>
                <a:gd fmla="val 2700000" name="adj2"/>
                <a:gd fmla="val 234" name="adj3"/>
              </a:avLst>
            </a:prstGeom>
            <a:noFill/>
            <a:ln cap="flat" cmpd="sng" w="15875">
              <a:solidFill>
                <a:srgbClr val="1488B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7"/>
            <p:cNvSpPr/>
            <p:nvPr/>
          </p:nvSpPr>
          <p:spPr>
            <a:xfrm>
              <a:off x="1670891" y="2608517"/>
              <a:ext cx="9719482" cy="1640965"/>
            </a:xfrm>
            <a:prstGeom prst="rect">
              <a:avLst/>
            </a:prstGeom>
            <a:solidFill>
              <a:srgbClr val="19AC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7"/>
            <p:cNvSpPr txBox="1"/>
            <p:nvPr/>
          </p:nvSpPr>
          <p:spPr>
            <a:xfrm>
              <a:off x="1670891" y="2608517"/>
              <a:ext cx="9719482" cy="16409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2721750" spcFirstLastPara="1" rIns="91425" wrap="square" tIns="91425">
              <a:noAutofit/>
            </a:bodyPr>
            <a:lstStyle/>
            <a:p>
              <a:pPr indent="0" lvl="0" marL="0" marR="0" rtl="1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3600">
                  <a:solidFill>
                    <a:schemeClr val="dk1"/>
                  </a:solidFill>
                  <a:latin typeface="Lalezar"/>
                  <a:ea typeface="Lalezar"/>
                  <a:cs typeface="Lalezar"/>
                  <a:sym typeface="Lalezar"/>
                </a:rPr>
                <a:t>فروش باریت پر عیار و کریستال تولیدشده </a:t>
              </a:r>
              <a:endParaRPr sz="3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33" name="Google Shape;633;p37"/>
            <p:cNvSpPr/>
            <p:nvPr/>
          </p:nvSpPr>
          <p:spPr>
            <a:xfrm>
              <a:off x="856244" y="2608513"/>
              <a:ext cx="1637547" cy="164097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4" name="Google Shape;634;p37"/>
          <p:cNvSpPr/>
          <p:nvPr/>
        </p:nvSpPr>
        <p:spPr>
          <a:xfrm>
            <a:off x="2706692" y="2937760"/>
            <a:ext cx="777488" cy="993227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8"/>
          <p:cNvSpPr txBox="1"/>
          <p:nvPr/>
        </p:nvSpPr>
        <p:spPr>
          <a:xfrm>
            <a:off x="1466193" y="628650"/>
            <a:ext cx="943040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4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شركت پگاه بهمن سپاهان</a:t>
            </a:r>
            <a:endParaRPr/>
          </a:p>
        </p:txBody>
      </p:sp>
      <p:sp>
        <p:nvSpPr>
          <p:cNvPr id="640" name="Google Shape;640;p38"/>
          <p:cNvSpPr/>
          <p:nvPr/>
        </p:nvSpPr>
        <p:spPr>
          <a:xfrm flipH="1">
            <a:off x="10896600" y="692839"/>
            <a:ext cx="476250" cy="579507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641" name="Google Shape;64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1970" y="2667664"/>
            <a:ext cx="2978851" cy="190433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9"/>
          <p:cNvSpPr/>
          <p:nvPr/>
        </p:nvSpPr>
        <p:spPr>
          <a:xfrm>
            <a:off x="2727434" y="768073"/>
            <a:ext cx="905701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سرمایه شرکت پگاه بهمن سپاهان :</a:t>
            </a:r>
            <a:r>
              <a:rPr lang="fa-IR" sz="1200">
                <a:solidFill>
                  <a:srgbClr val="C00000"/>
                </a:solidFill>
                <a:latin typeface="Lalezar"/>
                <a:ea typeface="Lalezar"/>
                <a:cs typeface="Lalezar"/>
                <a:sym typeface="Lalezar"/>
              </a:rPr>
              <a:t>		</a:t>
            </a:r>
            <a:r>
              <a:rPr lang="fa-IR" sz="3200">
                <a:solidFill>
                  <a:srgbClr val="C00000"/>
                </a:solidFill>
                <a:latin typeface="Lalezar"/>
                <a:ea typeface="Lalezar"/>
                <a:cs typeface="Lalezar"/>
                <a:sym typeface="Lalezar"/>
              </a:rPr>
              <a:t>6.000,000,000 ریال</a:t>
            </a:r>
            <a:endParaRPr sz="1800">
              <a:solidFill>
                <a:srgbClr val="C00000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graphicFrame>
        <p:nvGraphicFramePr>
          <p:cNvPr id="647" name="Google Shape;647;p39"/>
          <p:cNvGraphicFramePr/>
          <p:nvPr/>
        </p:nvGraphicFramePr>
        <p:xfrm>
          <a:off x="1655379" y="2944319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{AA54248A-0C9C-449D-AC92-3FA1C8244C8F}</a:tableStyleId>
              </a:tblPr>
              <a:tblGrid>
                <a:gridCol w="3462325"/>
                <a:gridCol w="3243225"/>
                <a:gridCol w="2193700"/>
              </a:tblGrid>
              <a:tr h="45112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مشخصات سهامداران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تعداد سهام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درصد نسبت به کل سهام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6315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پگاه رزم آوران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5.999.980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99،999%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پگاه کوشان سپاهان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0.0005%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پگاه نقش جهان اصفهان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0.0005%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جمع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6.000.000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100%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</a:tr>
            </a:tbl>
          </a:graphicData>
        </a:graphic>
      </p:graphicFrame>
      <p:pic>
        <p:nvPicPr>
          <p:cNvPr id="648" name="Google Shape;64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097" y="229264"/>
            <a:ext cx="2170176" cy="138736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nds coming together in circle" id="299" name="Google Shape;299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" l="0" r="0" t="7"/>
          <a:stretch/>
        </p:blipFill>
        <p:spPr>
          <a:xfrm>
            <a:off x="0" y="0"/>
            <a:ext cx="9780588" cy="680402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300" name="Google Shape;300;p4"/>
          <p:cNvSpPr txBox="1"/>
          <p:nvPr>
            <p:ph type="ctrTitle"/>
          </p:nvPr>
        </p:nvSpPr>
        <p:spPr>
          <a:xfrm>
            <a:off x="5668803" y="2521919"/>
            <a:ext cx="5750257" cy="20198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80000" lIns="180000" spcFirstLastPara="1" rIns="252000" wrap="square" tIns="180000">
            <a:noAutofit/>
          </a:bodyPr>
          <a:lstStyle/>
          <a:p>
            <a:pPr indent="0" lvl="0" marL="0" rt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6000"/>
              <a:buFont typeface="Arial"/>
              <a:buNone/>
            </a:pPr>
            <a:br>
              <a:rPr lang="fa-IR">
                <a:latin typeface="Arial"/>
                <a:ea typeface="Arial"/>
                <a:cs typeface="Arial"/>
                <a:sym typeface="Arial"/>
              </a:rPr>
            </a:br>
            <a:r>
              <a:rPr lang="fa-IR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شرکت پگاه رزم آوران</a:t>
            </a:r>
            <a:endParaRPr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"/>
          <p:cNvSpPr txBox="1"/>
          <p:nvPr>
            <p:ph idx="1" type="subTitle"/>
          </p:nvPr>
        </p:nvSpPr>
        <p:spPr>
          <a:xfrm>
            <a:off x="4299045" y="4541787"/>
            <a:ext cx="5481543" cy="580921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fa-IR">
                <a:solidFill>
                  <a:srgbClr val="002060"/>
                </a:solidFill>
                <a:latin typeface="Lalezar"/>
                <a:ea typeface="Lalezar"/>
                <a:cs typeface="Lalezar"/>
                <a:sym typeface="Lalezar"/>
              </a:rPr>
              <a:t>گزارش عملکرد هیئت مدیره، به مجمع عمومی سالیانه</a:t>
            </a:r>
            <a:endParaRPr>
              <a:solidFill>
                <a:srgbClr val="002060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sp>
        <p:nvSpPr>
          <p:cNvPr id="302" name="Google Shape;302;p4"/>
          <p:cNvSpPr txBox="1"/>
          <p:nvPr/>
        </p:nvSpPr>
        <p:spPr>
          <a:xfrm>
            <a:off x="9780588" y="4182657"/>
            <a:ext cx="1402741" cy="940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08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a-IR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1400 </a:t>
            </a:r>
            <a:r>
              <a:rPr b="0" i="0" lang="fa-IR" sz="1800" u="none" cap="none" strike="noStrik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اسفند ماه</a:t>
            </a:r>
            <a:endParaRPr b="0" i="0" sz="1800" u="none" cap="none" strike="noStrike">
              <a:solidFill>
                <a:srgbClr val="3F3F3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03" name="Google Shape;30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38670" y="360232"/>
            <a:ext cx="2095245" cy="2090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600">
    <p:blinds dir="vert"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0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54" name="Google Shape;654;p40"/>
          <p:cNvSpPr/>
          <p:nvPr/>
        </p:nvSpPr>
        <p:spPr>
          <a:xfrm>
            <a:off x="0" y="38862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55" name="Google Shape;655;p40"/>
          <p:cNvSpPr/>
          <p:nvPr/>
        </p:nvSpPr>
        <p:spPr>
          <a:xfrm>
            <a:off x="-141890" y="922945"/>
            <a:ext cx="12192000" cy="48628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اهم فعالیتهای انجام شده طی سال مالی   1400:</a:t>
            </a:r>
            <a:endParaRPr b="1" sz="2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انجام امور مربوط به انتقال اسناد مالکیت خرید زمینی کارخانه آذر </a:t>
            </a:r>
            <a:endParaRPr/>
          </a:p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شروع عملیات برق رسانی به محوطه و سالن ها</a:t>
            </a:r>
            <a:endParaRPr/>
          </a:p>
          <a:p>
            <a:pPr indent="0" lvl="0" marL="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برنامه آتی در سال 1401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ادامه پیگیری امور مربوط به انتقال اسناد مالکیت خرید کارخانه آذر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اتمام امور عملیات برق رسانی به محوطه و سالن ها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خرید ضلع جنوبی کارخانه آذر به مقدار 25.000 متر از طریق مزایده ( در صورت سرمایه گذاری) با تأمین مالی مورد نیاز از طریق پگاه رزم آوران 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راه اندازی کارخانه ریسندگی آذر و تولید محدود با توجه به تجهیزات موجود در صورت داشتن توجیه اقتصادی با پشتیبانی پگاه رزم آوران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پیگیری پرونده های مربوط به مطالبات گذشته بصورت مستمر و دائم تا حصول نتیجه</a:t>
            </a:r>
            <a:endParaRPr/>
          </a:p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C6294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pic>
        <p:nvPicPr>
          <p:cNvPr id="656" name="Google Shape;65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097" y="229264"/>
            <a:ext cx="2170176" cy="138736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41"/>
          <p:cNvSpPr txBox="1"/>
          <p:nvPr/>
        </p:nvSpPr>
        <p:spPr>
          <a:xfrm>
            <a:off x="1466193" y="628650"/>
            <a:ext cx="943040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4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شرکت پگاه چهلستون اصفهان(سهامی خاص) </a:t>
            </a:r>
            <a:endParaRPr/>
          </a:p>
        </p:txBody>
      </p:sp>
      <p:sp>
        <p:nvSpPr>
          <p:cNvPr id="662" name="Google Shape;662;p41"/>
          <p:cNvSpPr/>
          <p:nvPr/>
        </p:nvSpPr>
        <p:spPr>
          <a:xfrm flipH="1">
            <a:off x="10896600" y="692839"/>
            <a:ext cx="476250" cy="579507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663" name="Google Shape;66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6706" y="2889697"/>
            <a:ext cx="2809379" cy="226562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2"/>
          <p:cNvSpPr/>
          <p:nvPr/>
        </p:nvSpPr>
        <p:spPr>
          <a:xfrm>
            <a:off x="2822027" y="862666"/>
            <a:ext cx="90570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سرمایه شرکت پگاه چهلستون  اصفهان:  	</a:t>
            </a:r>
            <a:r>
              <a:rPr lang="fa-IR" sz="2800">
                <a:solidFill>
                  <a:srgbClr val="C00000"/>
                </a:solidFill>
                <a:latin typeface="Lalezar"/>
                <a:ea typeface="Lalezar"/>
                <a:cs typeface="Lalezar"/>
                <a:sym typeface="Lalezar"/>
              </a:rPr>
              <a:t>10,000.000,000 ریال</a:t>
            </a:r>
            <a:endParaRPr sz="1600">
              <a:solidFill>
                <a:srgbClr val="C00000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graphicFrame>
        <p:nvGraphicFramePr>
          <p:cNvPr id="669" name="Google Shape;669;p42"/>
          <p:cNvGraphicFramePr/>
          <p:nvPr/>
        </p:nvGraphicFramePr>
        <p:xfrm>
          <a:off x="1072057" y="250288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{AA54248A-0C9C-449D-AC92-3FA1C8244C8F}</a:tableStyleId>
              </a:tblPr>
              <a:tblGrid>
                <a:gridCol w="2926275"/>
                <a:gridCol w="3497775"/>
                <a:gridCol w="3436875"/>
              </a:tblGrid>
              <a:tr h="45112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مشخصات سهامداران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16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تعداد سهام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16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درصد سهام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57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پگاه رزم آوران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9.999.600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99.996%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8850"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wentieth Century"/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پگاه نقش جهان اصفهان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0.001%</a:t>
                      </a:r>
                      <a:endParaRPr/>
                    </a:p>
                  </a:txBody>
                  <a:tcPr marT="0" marB="0" marR="68575" marL="68575" anchor="ctr" anchorCtr="1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دیسمان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0.001%</a:t>
                      </a:r>
                      <a:endParaRPr/>
                    </a:p>
                  </a:txBody>
                  <a:tcPr marT="0" marB="0" marR="68575" marL="68575" anchor="ctr" anchorCtr="1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6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نوید احیاگران سازندگی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0.001%</a:t>
                      </a:r>
                      <a:endParaRPr/>
                    </a:p>
                  </a:txBody>
                  <a:tcPr marT="0" marB="0" marR="68575" marL="68575" anchor="ctr" anchorCtr="1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6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پگاه کوشان سپاهان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0.001%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1800" u="none" cap="none" strike="noStrike">
                          <a:solidFill>
                            <a:schemeClr val="lt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جمع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10.000.000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100%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670" name="Google Shape;67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437" y="265760"/>
            <a:ext cx="1785476" cy="14399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3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76" name="Google Shape;676;p43"/>
          <p:cNvSpPr/>
          <p:nvPr/>
        </p:nvSpPr>
        <p:spPr>
          <a:xfrm>
            <a:off x="0" y="38862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77" name="Google Shape;677;p43"/>
          <p:cNvSpPr/>
          <p:nvPr/>
        </p:nvSpPr>
        <p:spPr>
          <a:xfrm>
            <a:off x="0" y="457200"/>
            <a:ext cx="11918731" cy="67249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اهم فعالیتهای انجام شده طی سال مالی   1400</a:t>
            </a:r>
            <a:endParaRPr b="1" sz="2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سرمایه گذاری در شرکتهای بورسی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همکاری دربروزرسانی اطلاعات سهامداران شرکت پگاه رزم آوران 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همکاری درتوزیع سود سهام به سهامداران از طریق سیستم بانکی </a:t>
            </a:r>
            <a:endParaRPr/>
          </a:p>
          <a:p>
            <a:pPr indent="-342900" lvl="0" marL="3429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1800"/>
              <a:buFont typeface="Noto Sans Symbols"/>
              <a:buChar char="✔"/>
            </a:pPr>
            <a:r>
              <a:rPr lang="fa-IR" sz="18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همکاری در انجام کلیه امور مربوط به سهامداران شرکت پگاه رزم آوران و همچنین انجام مراحل قانونی خرید و فروش سهام توسط سهامداران</a:t>
            </a:r>
            <a:endParaRPr sz="1800">
              <a:solidFill>
                <a:srgbClr val="1C6294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C6294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C6294"/>
              </a:solidFill>
              <a:latin typeface="Lalezar"/>
              <a:ea typeface="Lalezar"/>
              <a:cs typeface="Lalezar"/>
              <a:sym typeface="Lalezar"/>
            </a:endParaRPr>
          </a:p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اهم رئوس برنامه ريزي شركت در سال 1401</a:t>
            </a:r>
            <a:endParaRPr b="1" sz="2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ادامه فعالیت سرمایه گذاری در بورس با پشتیبانی شرکت پگاه رزم آوران </a:t>
            </a:r>
            <a:endParaRPr/>
          </a:p>
          <a:p>
            <a:pPr indent="-342900" lvl="0" marL="34290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یکسان سازی حسابهای بانکی کلیه سهامداران پگاه </a:t>
            </a:r>
            <a:endParaRPr/>
          </a:p>
          <a:p>
            <a:pPr indent="-342900" lvl="0" marL="342900" marR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Noto Sans Symbols"/>
              <a:buChar char="✔"/>
            </a:pPr>
            <a:r>
              <a:rPr lang="fa-IR" sz="2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همکاری و ارائه خدمات لازم به سهامداران شرکت پگاه در خصوص خرید و فروش سهام و سایر خدمات مورد درخواست</a:t>
            </a:r>
            <a:endParaRPr/>
          </a:p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C6294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pic>
        <p:nvPicPr>
          <p:cNvPr id="678" name="Google Shape;67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437" y="265760"/>
            <a:ext cx="1785476" cy="14399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4"/>
          <p:cNvSpPr txBox="1"/>
          <p:nvPr/>
        </p:nvSpPr>
        <p:spPr>
          <a:xfrm>
            <a:off x="1466193" y="628650"/>
            <a:ext cx="943040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4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شركت پگاه صنعت سپاهان (شرکت پگاه پالایش سپاهان) </a:t>
            </a:r>
            <a:endParaRPr sz="4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 flipH="1">
            <a:off x="10896600" y="692839"/>
            <a:ext cx="476250" cy="579507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685" name="Google Shape;68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6154" y="2882655"/>
            <a:ext cx="2530484" cy="217807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5"/>
          <p:cNvSpPr/>
          <p:nvPr/>
        </p:nvSpPr>
        <p:spPr>
          <a:xfrm>
            <a:off x="2822027" y="862666"/>
            <a:ext cx="90570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سرمایه شرکت پگاه صنعت سپاهان :  	</a:t>
            </a:r>
            <a:r>
              <a:rPr lang="fa-IR" sz="2800">
                <a:solidFill>
                  <a:srgbClr val="C00000"/>
                </a:solidFill>
                <a:latin typeface="Lalezar"/>
                <a:ea typeface="Lalezar"/>
                <a:cs typeface="Lalezar"/>
                <a:sym typeface="Lalezar"/>
              </a:rPr>
              <a:t>100,000.000 ریال</a:t>
            </a:r>
            <a:endParaRPr sz="1600">
              <a:solidFill>
                <a:srgbClr val="C00000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graphicFrame>
        <p:nvGraphicFramePr>
          <p:cNvPr id="691" name="Google Shape;691;p45"/>
          <p:cNvGraphicFramePr/>
          <p:nvPr/>
        </p:nvGraphicFramePr>
        <p:xfrm>
          <a:off x="2900855" y="250288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{AA54248A-0C9C-449D-AC92-3FA1C8244C8F}</a:tableStyleId>
              </a:tblPr>
              <a:tblGrid>
                <a:gridCol w="2383550"/>
                <a:gridCol w="2716175"/>
                <a:gridCol w="2932375"/>
              </a:tblGrid>
              <a:tr h="45112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مشخصات سهامداران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تعداد سهام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/>
                        <a:t>درصد نسبت به کل سهام</a:t>
                      </a:r>
                      <a:endParaRPr sz="1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3157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/>
                        <a:t>پگاه رزم آوران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84.000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84%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</a:tr>
              <a:tr h="5188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دیسمان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15.000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15%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wentieth Century"/>
                        <a:buNone/>
                      </a:pPr>
                      <a:r>
                        <a:rPr lang="fa-IR" sz="1800" u="none" cap="none" strike="noStrike"/>
                        <a:t>پگاه نقش جهان اصفهان</a:t>
                      </a:r>
                      <a:endParaRPr b="0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1.000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1%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</a:tr>
              <a:tr h="541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جمع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100.000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400" u="none" cap="none" strike="noStrike"/>
                        <a:t>100%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T="0" marB="0" marR="68575" marL="68575" anchor="ctr" anchorCtr="1"/>
                </a:tc>
              </a:tr>
            </a:tbl>
          </a:graphicData>
        </a:graphic>
      </p:graphicFrame>
      <p:pic>
        <p:nvPicPr>
          <p:cNvPr id="692" name="Google Shape;69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642" y="297109"/>
            <a:ext cx="1626104" cy="139964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46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99" name="Google Shape;699;p46"/>
          <p:cNvSpPr/>
          <p:nvPr/>
        </p:nvSpPr>
        <p:spPr>
          <a:xfrm>
            <a:off x="0" y="38862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00" name="Google Shape;700;p46"/>
          <p:cNvSpPr/>
          <p:nvPr/>
        </p:nvSpPr>
        <p:spPr>
          <a:xfrm>
            <a:off x="381001" y="952461"/>
            <a:ext cx="11379760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4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اهم رئوس برنامه ريزي شركت پگاه  پالایش سپاهان در سال 1401  :</a:t>
            </a:r>
            <a:endParaRPr b="1" sz="4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000"/>
              <a:buFont typeface="Noto Sans Symbols"/>
              <a:buChar char="✔"/>
            </a:pPr>
            <a:r>
              <a:rPr lang="fa-IR" sz="4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خرید واحد پتروشیمیایی</a:t>
            </a:r>
            <a:endParaRPr/>
          </a:p>
          <a:p>
            <a:pPr indent="-571500" lvl="0" marL="5715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000"/>
              <a:buFont typeface="Noto Sans Symbols"/>
              <a:buChar char="✔"/>
            </a:pPr>
            <a:r>
              <a:rPr lang="fa-IR" sz="4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پیگیری به منظور راه اندازی پروژه ی مظروف سازی نفت سفید</a:t>
            </a:r>
            <a:endParaRPr/>
          </a:p>
          <a:p>
            <a:pPr indent="-571500" lvl="0" marL="5715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000"/>
              <a:buFont typeface="Noto Sans Symbols"/>
              <a:buChar char="✔"/>
            </a:pPr>
            <a:r>
              <a:rPr lang="fa-IR" sz="4000">
                <a:solidFill>
                  <a:srgbClr val="1C6294"/>
                </a:solidFill>
                <a:latin typeface="Lalezar"/>
                <a:ea typeface="Lalezar"/>
                <a:cs typeface="Lalezar"/>
                <a:sym typeface="Lalezar"/>
              </a:rPr>
              <a:t>پیگیری به منظور راه انداری پروژه ی مظروف سازی روغن</a:t>
            </a:r>
            <a:endParaRPr/>
          </a:p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C6294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pic>
        <p:nvPicPr>
          <p:cNvPr id="701" name="Google Shape;70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467" y="394256"/>
            <a:ext cx="1626104" cy="139964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0D567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wipe dir="l"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7"/>
          <p:cNvSpPr/>
          <p:nvPr/>
        </p:nvSpPr>
        <p:spPr>
          <a:xfrm>
            <a:off x="200364" y="0"/>
            <a:ext cx="11610636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-IR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endParaRPr b="1"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4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جدول عملکرد شرکت های زیرمجموعه پگاه رزم آوران – ( میلیون ریال)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7" name="Google Shape;70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364" y="1414732"/>
            <a:ext cx="11706171" cy="5021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8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13" name="Google Shape;713;p48"/>
          <p:cNvSpPr/>
          <p:nvPr/>
        </p:nvSpPr>
        <p:spPr>
          <a:xfrm>
            <a:off x="0" y="38862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14" name="Google Shape;714;p48"/>
          <p:cNvSpPr txBox="1"/>
          <p:nvPr/>
        </p:nvSpPr>
        <p:spPr>
          <a:xfrm>
            <a:off x="1366344" y="351109"/>
            <a:ext cx="9459311" cy="8371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9600">
                <a:solidFill>
                  <a:srgbClr val="124163"/>
                </a:solidFill>
                <a:latin typeface="Arial"/>
                <a:ea typeface="Arial"/>
                <a:cs typeface="Arial"/>
                <a:sym typeface="Arial"/>
              </a:rPr>
              <a:t>امید وار باشید زیرا که انسان ها</a:t>
            </a:r>
            <a:br>
              <a:rPr lang="fa-IR" sz="9600">
                <a:solidFill>
                  <a:srgbClr val="12416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a-IR" sz="9600">
                <a:solidFill>
                  <a:srgbClr val="124163"/>
                </a:solidFill>
                <a:latin typeface="Arial"/>
                <a:ea typeface="Arial"/>
                <a:cs typeface="Arial"/>
                <a:sym typeface="Arial"/>
              </a:rPr>
              <a:t>با امید به کمال می رسند</a:t>
            </a:r>
            <a:endParaRPr/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9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20" name="Google Shape;720;p49"/>
          <p:cNvSpPr/>
          <p:nvPr/>
        </p:nvSpPr>
        <p:spPr>
          <a:xfrm>
            <a:off x="0" y="38862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21" name="Google Shape;721;p49"/>
          <p:cNvSpPr txBox="1"/>
          <p:nvPr/>
        </p:nvSpPr>
        <p:spPr>
          <a:xfrm>
            <a:off x="1366344" y="2349063"/>
            <a:ext cx="9459311" cy="3462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1500">
                <a:solidFill>
                  <a:srgbClr val="C85D48"/>
                </a:solidFill>
                <a:latin typeface="Arial"/>
                <a:ea typeface="Arial"/>
                <a:cs typeface="Arial"/>
                <a:sym typeface="Arial"/>
              </a:rPr>
              <a:t>سپاس از توجه و همراهیتان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شانزدهم تیرما0 1401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nding touching mobile phone" id="308" name="Google Shape;308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-1"/>
            <a:ext cx="6096000" cy="6371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09" name="Google Shape;309;p5"/>
          <p:cNvSpPr txBox="1"/>
          <p:nvPr>
            <p:ph type="title"/>
          </p:nvPr>
        </p:nvSpPr>
        <p:spPr>
          <a:xfrm>
            <a:off x="8488907" y="3806771"/>
            <a:ext cx="3271093" cy="6648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rmAutofit fontScale="90000"/>
          </a:bodyPr>
          <a:lstStyle/>
          <a:p>
            <a:pPr indent="0" lvl="0" marL="0" rt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Lalezar"/>
              <a:buNone/>
            </a:pPr>
            <a:r>
              <a:rPr b="0" lang="fa-IR" sz="3200">
                <a:latin typeface="Lalezar"/>
                <a:ea typeface="Lalezar"/>
                <a:cs typeface="Lalezar"/>
                <a:sym typeface="Lalezar"/>
              </a:rPr>
              <a:t>پیام مدیر عامل : 	اکبر ترکان</a:t>
            </a:r>
            <a:endParaRPr b="0" sz="3200">
              <a:latin typeface="Lalezar"/>
              <a:ea typeface="Lalezar"/>
              <a:cs typeface="Lalezar"/>
              <a:sym typeface="Lalezar"/>
            </a:endParaRPr>
          </a:p>
        </p:txBody>
      </p:sp>
      <p:sp>
        <p:nvSpPr>
          <p:cNvPr id="310" name="Google Shape;310;p5"/>
          <p:cNvSpPr txBox="1"/>
          <p:nvPr>
            <p:ph idx="3" type="body"/>
          </p:nvPr>
        </p:nvSpPr>
        <p:spPr>
          <a:xfrm>
            <a:off x="283779" y="934870"/>
            <a:ext cx="5465087" cy="45016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fa-IR" sz="3600" cap="none">
                <a:solidFill>
                  <a:srgbClr val="002060"/>
                </a:solidFill>
              </a:rPr>
              <a:t>با سپاس بیکران به درگاه یگانه معبود الهی و با عرض سلام و ادب و خیرمقدم حضور ارزشمند شما سهامداران</a:t>
            </a:r>
            <a:r>
              <a:rPr b="1" lang="fa-IR" sz="3600">
                <a:solidFill>
                  <a:srgbClr val="002060"/>
                </a:solidFill>
              </a:rPr>
              <a:t> گرامی، فعالیتهای شرکت، منتهی به 29 اسفند 1400 را که با لطف و عنایت خداوند متعال، هدایت و </a:t>
            </a:r>
            <a:r>
              <a:rPr b="1" lang="fa-IR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راهبری</a:t>
            </a:r>
            <a:r>
              <a:rPr b="1" lang="fa-IR" sz="3600">
                <a:solidFill>
                  <a:srgbClr val="002060"/>
                </a:solidFill>
              </a:rPr>
              <a:t> هیئت مدیره و تلاش همکاران عزیز</a:t>
            </a:r>
            <a:r>
              <a:rPr b="1" lang="fa-IR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،</a:t>
            </a:r>
            <a:r>
              <a:rPr b="1" lang="fa-IR" sz="3600">
                <a:solidFill>
                  <a:srgbClr val="002060"/>
                </a:solidFill>
              </a:rPr>
              <a:t> مورد گزارش واقع گردیده را به سمع و نظر عزیزان در موضوعات مختلف می رسانیم.</a:t>
            </a:r>
            <a:r>
              <a:rPr b="1" lang="fa-IR" sz="2400">
                <a:solidFill>
                  <a:srgbClr val="002060"/>
                </a:solidFill>
              </a:rPr>
              <a:t> </a:t>
            </a:r>
            <a:endParaRPr b="1" sz="2400">
              <a:solidFill>
                <a:srgbClr val="002060"/>
              </a:solidFill>
            </a:endParaRPr>
          </a:p>
        </p:txBody>
      </p:sp>
      <p:sp>
        <p:nvSpPr>
          <p:cNvPr id="311" name="Google Shape;311;p5"/>
          <p:cNvSpPr/>
          <p:nvPr/>
        </p:nvSpPr>
        <p:spPr>
          <a:xfrm>
            <a:off x="9348588" y="3688075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12" name="Google Shape;31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0268" y="362690"/>
            <a:ext cx="2353732" cy="3077518"/>
          </a:xfrm>
          <a:prstGeom prst="rect">
            <a:avLst/>
          </a:prstGeom>
          <a:noFill/>
          <a:ln cap="flat" cmpd="sng" w="53975">
            <a:solidFill>
              <a:schemeClr val="accent1">
                <a:alpha val="89803"/>
              </a:schemeClr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wipe dir="l"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06"/>
            <a:ext cx="12192000" cy="685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pic>
        <p:nvPicPr>
          <p:cNvPr id="318" name="Google Shape;318;p6"/>
          <p:cNvPicPr preferRelativeResize="0"/>
          <p:nvPr/>
        </p:nvPicPr>
        <p:blipFill rotWithShape="1">
          <a:blip r:embed="rId3">
            <a:alphaModFix/>
          </a:blip>
          <a:srcRect b="7313" l="0" r="0" t="0"/>
          <a:stretch/>
        </p:blipFill>
        <p:spPr>
          <a:xfrm flipH="1">
            <a:off x="-10611" y="0"/>
            <a:ext cx="1220260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"/>
          <p:cNvSpPr txBox="1"/>
          <p:nvPr>
            <p:ph idx="12" type="sldNum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  <p:pic>
        <p:nvPicPr>
          <p:cNvPr id="324" name="Google Shape;324;p7"/>
          <p:cNvPicPr preferRelativeResize="0"/>
          <p:nvPr/>
        </p:nvPicPr>
        <p:blipFill rotWithShape="1">
          <a:blip r:embed="rId3">
            <a:alphaModFix/>
          </a:blip>
          <a:srcRect b="7313" l="0" r="0" t="0"/>
          <a:stretch/>
        </p:blipFill>
        <p:spPr>
          <a:xfrm flipH="1">
            <a:off x="-10612" y="0"/>
            <a:ext cx="122026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7"/>
          <p:cNvSpPr/>
          <p:nvPr/>
        </p:nvSpPr>
        <p:spPr>
          <a:xfrm>
            <a:off x="9810177" y="714635"/>
            <a:ext cx="1734769" cy="369332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a-IR" sz="1800" u="none" cap="none" strike="noStrike">
                <a:solidFill>
                  <a:srgbClr val="1241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اعضاء هیئت مديره:</a:t>
            </a:r>
            <a:endParaRPr b="1" i="0" sz="1100" u="none" cap="none" strike="noStrike">
              <a:solidFill>
                <a:srgbClr val="1241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26" name="Google Shape;326;p7"/>
          <p:cNvGraphicFramePr/>
          <p:nvPr/>
        </p:nvGraphicFramePr>
        <p:xfrm>
          <a:off x="268014" y="160265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{279E0609-071A-4160-B1EF-09345FE54D09}</a:tableStyleId>
              </a:tblPr>
              <a:tblGrid>
                <a:gridCol w="3078875"/>
                <a:gridCol w="3683075"/>
                <a:gridCol w="3064575"/>
                <a:gridCol w="1481950"/>
              </a:tblGrid>
              <a:tr h="53130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>
                          <a:solidFill>
                            <a:srgbClr val="1E4429"/>
                          </a:solidFill>
                        </a:rPr>
                        <a:t>نام شرکت</a:t>
                      </a:r>
                      <a:endParaRPr b="1" sz="1100" u="none" cap="none" strike="noStrike">
                        <a:solidFill>
                          <a:srgbClr val="1E4429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>
                          <a:solidFill>
                            <a:srgbClr val="1E442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سمت</a:t>
                      </a:r>
                      <a:endParaRPr b="1" sz="1100" u="none" cap="none" strike="noStrike">
                        <a:solidFill>
                          <a:srgbClr val="1E4429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>
                          <a:solidFill>
                            <a:srgbClr val="1E4429"/>
                          </a:solidFill>
                        </a:rPr>
                        <a:t>به نمایندگی</a:t>
                      </a:r>
                      <a:endParaRPr b="1" sz="1100" u="none" cap="none" strike="noStrike">
                        <a:solidFill>
                          <a:srgbClr val="1E4429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u="none" cap="none" strike="noStrike">
                          <a:solidFill>
                            <a:srgbClr val="1E4429"/>
                          </a:solidFill>
                        </a:rPr>
                        <a:t>موظف/غير موظف</a:t>
                      </a:r>
                      <a:endParaRPr b="1" sz="1100" u="none" cap="none" strike="noStrike">
                        <a:solidFill>
                          <a:srgbClr val="1E4429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</a:tr>
              <a:tr h="6375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>
                          <a:solidFill>
                            <a:srgbClr val="3333CC"/>
                          </a:solidFill>
                          <a:latin typeface="Lalezar"/>
                          <a:ea typeface="Lalezar"/>
                          <a:cs typeface="Lalezar"/>
                          <a:sym typeface="Lalezar"/>
                        </a:rPr>
                        <a:t>شرکت پگاه کوشان سپاهان</a:t>
                      </a:r>
                      <a:endParaRPr b="1" sz="1800" u="none" cap="none" strike="noStrike">
                        <a:solidFill>
                          <a:srgbClr val="3333CC"/>
                        </a:solidFill>
                        <a:latin typeface="Lalezar"/>
                        <a:ea typeface="Lalezar"/>
                        <a:cs typeface="Lalezar"/>
                        <a:sym typeface="Lalezar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2400" u="none" cap="none" strike="noStrike">
                          <a:solidFill>
                            <a:srgbClr val="3333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رئيس هیئت مديره</a:t>
                      </a:r>
                      <a:endParaRPr b="1" sz="1600" u="none" cap="none" strike="noStrike">
                        <a:solidFill>
                          <a:srgbClr val="3333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2400" u="none" cap="none" strike="noStrike">
                          <a:solidFill>
                            <a:srgbClr val="3333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آقاي صفرعلي براتي</a:t>
                      </a:r>
                      <a:endParaRPr b="1" sz="1600" u="none" cap="none" strike="noStrike">
                        <a:solidFill>
                          <a:srgbClr val="3333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2400" u="none" cap="none" strike="noStrike">
                          <a:solidFill>
                            <a:srgbClr val="3333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غيرموظف</a:t>
                      </a:r>
                      <a:endParaRPr b="1" sz="1600" u="none" cap="none" strike="noStrike">
                        <a:solidFill>
                          <a:srgbClr val="3333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</a:tr>
              <a:tr h="6375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>
                          <a:solidFill>
                            <a:srgbClr val="3333CC"/>
                          </a:solidFill>
                          <a:latin typeface="Lalezar"/>
                          <a:ea typeface="Lalezar"/>
                          <a:cs typeface="Lalezar"/>
                          <a:sym typeface="Lalezar"/>
                        </a:rPr>
                        <a:t>شرکت نویداحیاگران سازندگی </a:t>
                      </a:r>
                      <a:endParaRPr b="1" sz="1800" u="none" cap="none" strike="noStrike">
                        <a:solidFill>
                          <a:srgbClr val="3333CC"/>
                        </a:solidFill>
                        <a:latin typeface="Lalezar"/>
                        <a:ea typeface="Lalezar"/>
                        <a:cs typeface="Lalezar"/>
                        <a:sym typeface="Lalezar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2400" u="none" cap="none" strike="noStrike">
                          <a:solidFill>
                            <a:srgbClr val="3333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نايب رئيس هیئت مديره</a:t>
                      </a:r>
                      <a:endParaRPr b="1" sz="1600" u="none" cap="none" strike="noStrike">
                        <a:solidFill>
                          <a:srgbClr val="3333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2400" u="none" cap="none" strike="noStrike">
                          <a:solidFill>
                            <a:srgbClr val="3333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آقاي محمد عزيزي</a:t>
                      </a:r>
                      <a:endParaRPr b="1" sz="1600" u="none" cap="none" strike="noStrike">
                        <a:solidFill>
                          <a:srgbClr val="3333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2400" u="none" cap="none" strike="noStrike">
                          <a:solidFill>
                            <a:srgbClr val="3333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غيرموظف</a:t>
                      </a:r>
                      <a:endParaRPr b="1" sz="1600" u="none" cap="none" strike="noStrike">
                        <a:solidFill>
                          <a:srgbClr val="3333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</a:tr>
              <a:tr h="637575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>
                          <a:solidFill>
                            <a:srgbClr val="3333CC"/>
                          </a:solidFill>
                          <a:latin typeface="Lalezar"/>
                          <a:ea typeface="Lalezar"/>
                          <a:cs typeface="Lalezar"/>
                          <a:sym typeface="Lalezar"/>
                        </a:rPr>
                        <a:t>شرکت پگاه بهمن سپاهان </a:t>
                      </a:r>
                      <a:endParaRPr b="1" sz="1800" u="none" cap="none" strike="noStrike">
                        <a:solidFill>
                          <a:srgbClr val="3333CC"/>
                        </a:solidFill>
                        <a:latin typeface="Lalezar"/>
                        <a:ea typeface="Lalezar"/>
                        <a:cs typeface="Lalezar"/>
                        <a:sym typeface="Lalezar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2400" u="none" cap="none" strike="noStrike">
                          <a:solidFill>
                            <a:srgbClr val="3333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عضو هیئت مديره و مدير عامل </a:t>
                      </a:r>
                      <a:endParaRPr b="1" sz="2400" u="none" cap="none" strike="noStrike">
                        <a:solidFill>
                          <a:srgbClr val="3333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2400" u="none" cap="none" strike="noStrike">
                          <a:solidFill>
                            <a:srgbClr val="3333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آقاي اکبر ترکان </a:t>
                      </a:r>
                      <a:endParaRPr b="1" sz="1600" u="none" cap="none" strike="noStrike">
                        <a:solidFill>
                          <a:srgbClr val="3333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2400" u="none" cap="none" strike="noStrike">
                          <a:solidFill>
                            <a:srgbClr val="3333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موظف</a:t>
                      </a:r>
                      <a:endParaRPr b="1" sz="1600" u="none" cap="none" strike="noStrike">
                        <a:solidFill>
                          <a:srgbClr val="3333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</a:tr>
              <a:tr h="956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>
                          <a:solidFill>
                            <a:srgbClr val="3333CC"/>
                          </a:solidFill>
                          <a:latin typeface="Lalezar"/>
                          <a:ea typeface="Lalezar"/>
                          <a:cs typeface="Lalezar"/>
                          <a:sym typeface="Lalezar"/>
                        </a:rPr>
                        <a:t>شرکت پگاه نقش جهان</a:t>
                      </a:r>
                      <a:endParaRPr b="1" sz="1800" u="none" cap="none" strike="noStrike">
                        <a:solidFill>
                          <a:srgbClr val="3333CC"/>
                        </a:solidFill>
                        <a:latin typeface="Lalezar"/>
                        <a:ea typeface="Lalezar"/>
                        <a:cs typeface="Lalezar"/>
                        <a:sym typeface="Lalezar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2400" u="none" cap="none" strike="noStrike">
                          <a:solidFill>
                            <a:srgbClr val="3333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عضو هیئت مديره</a:t>
                      </a:r>
                      <a:endParaRPr b="1" sz="1600" u="none" cap="none" strike="noStrike">
                        <a:solidFill>
                          <a:srgbClr val="3333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2400" u="none" cap="none" strike="noStrike">
                          <a:solidFill>
                            <a:srgbClr val="3333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آقاي غلامحسین هاشمی</a:t>
                      </a:r>
                      <a:endParaRPr b="1" sz="1600" u="none" cap="none" strike="noStrike">
                        <a:solidFill>
                          <a:srgbClr val="3333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2400" u="none" cap="none" strike="noStrike">
                          <a:solidFill>
                            <a:srgbClr val="3333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غیرموظف</a:t>
                      </a:r>
                      <a:endParaRPr b="1" sz="1600" u="none" cap="none" strike="noStrike">
                        <a:solidFill>
                          <a:srgbClr val="3333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</a:tr>
              <a:tr h="956350"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u="none" cap="none" strike="noStrike">
                          <a:solidFill>
                            <a:srgbClr val="3333CC"/>
                          </a:solidFill>
                          <a:latin typeface="Lalezar"/>
                          <a:ea typeface="Lalezar"/>
                          <a:cs typeface="Lalezar"/>
                          <a:sym typeface="Lalezar"/>
                        </a:rPr>
                        <a:t>شرکت پگاه چهلستون اصفهان </a:t>
                      </a:r>
                      <a:endParaRPr b="1" sz="1800" u="none" cap="none" strike="noStrike">
                        <a:solidFill>
                          <a:srgbClr val="3333CC"/>
                        </a:solidFill>
                        <a:latin typeface="Lalezar"/>
                        <a:ea typeface="Lalezar"/>
                        <a:cs typeface="Lalezar"/>
                        <a:sym typeface="Lalezar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2400" u="none" cap="none" strike="noStrike">
                          <a:solidFill>
                            <a:srgbClr val="3333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عضو هیئت مديره</a:t>
                      </a:r>
                      <a:endParaRPr b="1" sz="1600" u="none" cap="none" strike="noStrike">
                        <a:solidFill>
                          <a:srgbClr val="3333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2400" u="none" cap="none" strike="noStrike">
                          <a:solidFill>
                            <a:srgbClr val="3333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آقاي فضل اله اخوان نیلچی</a:t>
                      </a:r>
                      <a:endParaRPr b="1" sz="1600" u="none" cap="none" strike="noStrike">
                        <a:solidFill>
                          <a:srgbClr val="3333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a-IR" sz="2400" u="none" cap="none" strike="noStrike">
                          <a:solidFill>
                            <a:srgbClr val="3333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غيرموظف</a:t>
                      </a:r>
                      <a:endParaRPr b="1" sz="1600" u="none" cap="none" strike="noStrike">
                        <a:solidFill>
                          <a:srgbClr val="3333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 anchorCtr="1">
                    <a:solidFill>
                      <a:srgbClr val="E6E6E6">
                        <a:alpha val="8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27" name="Google Shape;32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915" y="264073"/>
            <a:ext cx="1273285" cy="127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672143"/>
            <a:ext cx="12192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8"/>
          <p:cNvSpPr txBox="1"/>
          <p:nvPr/>
        </p:nvSpPr>
        <p:spPr>
          <a:xfrm>
            <a:off x="8025533" y="1016080"/>
            <a:ext cx="4070467" cy="1124345"/>
          </a:xfrm>
          <a:prstGeom prst="rect">
            <a:avLst/>
          </a:prstGeom>
          <a:noFill/>
          <a:ln>
            <a:noFill/>
          </a:ln>
        </p:spPr>
        <p:txBody>
          <a:bodyPr anchorCtr="0" anchor="ctr" bIns="180000" lIns="180000" spcFirstLastPara="1" rIns="180000" wrap="square" tIns="180000">
            <a:normAutofit/>
          </a:bodyPr>
          <a:lstStyle/>
          <a:p>
            <a:pPr indent="0" lvl="0" marL="0" marR="0" rt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000"/>
              <a:buFont typeface="Lalezar"/>
              <a:buNone/>
            </a:pPr>
            <a:r>
              <a:rPr b="1" i="0" lang="fa-IR" sz="6000" u="none" cap="none" strike="noStrike">
                <a:solidFill>
                  <a:srgbClr val="0070C0"/>
                </a:solidFill>
                <a:latin typeface="Lalezar"/>
                <a:ea typeface="Lalezar"/>
                <a:cs typeface="Lalezar"/>
                <a:sym typeface="Lalezar"/>
              </a:rPr>
              <a:t>موضوع شرکت:</a:t>
            </a:r>
            <a:endParaRPr b="1" i="0" sz="6000" u="none" cap="none" strike="noStrike">
              <a:solidFill>
                <a:srgbClr val="0070C0"/>
              </a:solidFill>
              <a:latin typeface="Lalezar"/>
              <a:ea typeface="Lalezar"/>
              <a:cs typeface="Lalezar"/>
              <a:sym typeface="Lalezar"/>
            </a:endParaRPr>
          </a:p>
        </p:txBody>
      </p:sp>
      <p:sp>
        <p:nvSpPr>
          <p:cNvPr id="334" name="Google Shape;334;p8"/>
          <p:cNvSpPr txBox="1"/>
          <p:nvPr>
            <p:ph idx="1" type="body"/>
          </p:nvPr>
        </p:nvSpPr>
        <p:spPr>
          <a:xfrm>
            <a:off x="7916026" y="6135844"/>
            <a:ext cx="4289480" cy="528716"/>
          </a:xfrm>
          <a:prstGeom prst="rect">
            <a:avLst/>
          </a:prstGeom>
          <a:solidFill>
            <a:srgbClr val="124163">
              <a:alpha val="80000"/>
            </a:srgbClr>
          </a:solidFill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fa-IR" sz="2000">
                <a:latin typeface="Calibri"/>
                <a:ea typeface="Calibri"/>
                <a:cs typeface="Calibri"/>
                <a:sym typeface="Calibri"/>
              </a:rPr>
              <a:t>www.prgaherazmavaran.com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8"/>
          <p:cNvSpPr txBox="1"/>
          <p:nvPr>
            <p:ph idx="3" type="body"/>
          </p:nvPr>
        </p:nvSpPr>
        <p:spPr>
          <a:xfrm>
            <a:off x="4500909" y="2484362"/>
            <a:ext cx="7595091" cy="2428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92500"/>
          </a:bodyPr>
          <a:lstStyle/>
          <a:p>
            <a:pPr indent="-164465" lvl="0" marL="9144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 "/>
            </a:pPr>
            <a:r>
              <a:rPr lang="fa-IR" sz="2800">
                <a:solidFill>
                  <a:srgbClr val="0D5672"/>
                </a:solidFill>
              </a:rPr>
              <a:t>بهره­وري و استفاده بهينه از امكانات مالي و اقتصادي كشور در راستاي تسريع در امر بازسازي امور زير بنايي </a:t>
            </a:r>
            <a:r>
              <a:rPr lang="fa-IR" sz="2800">
                <a:solidFill>
                  <a:srgbClr val="0D5672"/>
                </a:solidFill>
                <a:latin typeface="Arial"/>
                <a:ea typeface="Arial"/>
                <a:cs typeface="Arial"/>
                <a:sym typeface="Arial"/>
              </a:rPr>
              <a:t>،</a:t>
            </a:r>
            <a:r>
              <a:rPr lang="fa-IR" sz="2800">
                <a:solidFill>
                  <a:srgbClr val="0D5672"/>
                </a:solidFill>
              </a:rPr>
              <a:t> به </a:t>
            </a:r>
            <a:r>
              <a:rPr lang="fa-IR" sz="2800">
                <a:solidFill>
                  <a:srgbClr val="0D5672"/>
                </a:solidFill>
                <a:latin typeface="Arial"/>
                <a:ea typeface="Arial"/>
                <a:cs typeface="Arial"/>
                <a:sym typeface="Arial"/>
              </a:rPr>
              <a:t>منظور</a:t>
            </a:r>
            <a:r>
              <a:rPr lang="fa-IR" sz="2800">
                <a:solidFill>
                  <a:srgbClr val="0D5672"/>
                </a:solidFill>
              </a:rPr>
              <a:t> احداث و راه اندازي واحدهاي توليدي و صنعتي. </a:t>
            </a:r>
            <a:endParaRPr b="1" sz="2800">
              <a:solidFill>
                <a:srgbClr val="0D5672"/>
              </a:solidFill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sk with computer, phone, books, etc." id="340" name="Google Shape;340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04" y="0"/>
            <a:ext cx="12166196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341" name="Google Shape;341;p9"/>
          <p:cNvSpPr txBox="1"/>
          <p:nvPr>
            <p:ph type="ctrTitle"/>
          </p:nvPr>
        </p:nvSpPr>
        <p:spPr>
          <a:xfrm>
            <a:off x="1896293" y="357435"/>
            <a:ext cx="8793707" cy="6143130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180000" lIns="180000" spcFirstLastPara="1" rIns="252000" wrap="square" tIns="180000">
            <a:noAutofit/>
          </a:bodyPr>
          <a:lstStyle/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خريد واحدهاي توليدي و صنعتي از بخشهاي خصوصي و دولتي يا مشاركت با آنها.</a:t>
            </a:r>
            <a:b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صـادرات و واردات، امور بازرگاني و خريد و فروش كالا و خدمات در كليه زمينه­هاي مـورد نياز جامعه.</a:t>
            </a:r>
            <a:b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مشاركت با شركتهاي داخلي وخارجي در به ثمر رساندن پروژه هاي اجرايي و تحقيقاتي در داخل و خارج از كشور بر اساس قوانين و مقررات نظام مقدس جمهوري اسلامي ايران.</a:t>
            </a:r>
            <a:b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شركت در مزايده­ها و مناقصه­هاي عمومي و خدماتي و ايجاد مراكز تجاري جهت فروش محصولات توليدي و كالاهاي وارداتي. </a:t>
            </a:r>
            <a:b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مشاوره و اجراي پروژه­هاي صنعتي، عمراني، كشاورزي، معدني و ايجاد شركت­هاي مربوطه و مراکز كارگاهي.</a:t>
            </a:r>
            <a:b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ايجاد مراكز پرورش دام و طيور و آبزيان.</a:t>
            </a:r>
            <a:b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a-I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انجام كليه عمليات، مبادلات و معاملات مالي و سرمايه گذاري، خريد سهام و مشاركت در ساير شركتها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9"/>
          <p:cNvSpPr/>
          <p:nvPr/>
        </p:nvSpPr>
        <p:spPr>
          <a:xfrm>
            <a:off x="10489516" y="678676"/>
            <a:ext cx="200484" cy="200484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43" name="Google Shape;343;p9"/>
          <p:cNvSpPr/>
          <p:nvPr/>
        </p:nvSpPr>
        <p:spPr>
          <a:xfrm>
            <a:off x="10479828" y="1466438"/>
            <a:ext cx="200484" cy="200484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44" name="Google Shape;344;p9"/>
          <p:cNvSpPr/>
          <p:nvPr/>
        </p:nvSpPr>
        <p:spPr>
          <a:xfrm>
            <a:off x="10489516" y="2232293"/>
            <a:ext cx="200484" cy="200484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45" name="Google Shape;345;p9"/>
          <p:cNvSpPr/>
          <p:nvPr/>
        </p:nvSpPr>
        <p:spPr>
          <a:xfrm>
            <a:off x="10489516" y="3406886"/>
            <a:ext cx="200484" cy="200484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46" name="Google Shape;346;p9"/>
          <p:cNvSpPr/>
          <p:nvPr/>
        </p:nvSpPr>
        <p:spPr>
          <a:xfrm>
            <a:off x="10487007" y="4561117"/>
            <a:ext cx="200484" cy="200484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47" name="Google Shape;347;p9"/>
          <p:cNvSpPr/>
          <p:nvPr/>
        </p:nvSpPr>
        <p:spPr>
          <a:xfrm>
            <a:off x="10471241" y="5317768"/>
            <a:ext cx="200484" cy="200484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48" name="Google Shape;348;p9"/>
          <p:cNvSpPr/>
          <p:nvPr/>
        </p:nvSpPr>
        <p:spPr>
          <a:xfrm>
            <a:off x="10464062" y="6074419"/>
            <a:ext cx="200484" cy="200484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49" name="Google Shape;34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049" y="205243"/>
            <a:ext cx="2095245" cy="2090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</p:sld>
</file>

<file path=ppt/theme/theme1.xml><?xml version="1.0" encoding="utf-8"?>
<a:theme xmlns:a="http://schemas.openxmlformats.org/drawingml/2006/main" xmlns:r="http://schemas.openxmlformats.org/officeDocument/2006/relationships" name="Integral">
  <a:themeElements>
    <a:clrScheme name="Integral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2022-06-26T12:40:21Z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